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9" r:id="rId2"/>
    <p:sldId id="280" r:id="rId3"/>
    <p:sldId id="256" r:id="rId4"/>
    <p:sldId id="281" r:id="rId5"/>
    <p:sldId id="282" r:id="rId6"/>
    <p:sldId id="284" r:id="rId7"/>
    <p:sldId id="283" r:id="rId8"/>
    <p:sldId id="285" r:id="rId9"/>
    <p:sldId id="286" r:id="rId10"/>
    <p:sldId id="296" r:id="rId11"/>
    <p:sldId id="287" r:id="rId12"/>
    <p:sldId id="288" r:id="rId13"/>
    <p:sldId id="289" r:id="rId14"/>
    <p:sldId id="290" r:id="rId15"/>
    <p:sldId id="304" r:id="rId16"/>
    <p:sldId id="292" r:id="rId17"/>
    <p:sldId id="291" r:id="rId18"/>
    <p:sldId id="293" r:id="rId19"/>
    <p:sldId id="294" r:id="rId20"/>
    <p:sldId id="295" r:id="rId21"/>
    <p:sldId id="297" r:id="rId22"/>
    <p:sldId id="298" r:id="rId23"/>
    <p:sldId id="299" r:id="rId24"/>
    <p:sldId id="300" r:id="rId25"/>
    <p:sldId id="301" r:id="rId26"/>
    <p:sldId id="30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B4C7"/>
    <a:srgbClr val="8BB0C4"/>
    <a:srgbClr val="EEEFE3"/>
    <a:srgbClr val="E5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1B4AC-3293-47A4-AA55-46A4D09E5DDE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2B398A-6C08-4DCA-B421-F67AF4F66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566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free electrons (conduction electrons) in an isolated length of copper wire are in random motion at speeds of the order of 106 m/s. If you pass a hypothetical plane through such a wire, conduction electrons pass through it in both directions at the rate of many billions per second—but there is no net transport of charge and thus no current through the wire.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B398A-6C08-4DCA-B421-F67AF4F66C9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51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59C72-D1DE-4DC3-8B06-E523A2AAE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836289-8674-45C6-915F-491963654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D4CC0-8D74-44B6-B7DF-D9C35F403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A43E-CAC5-443C-97AF-B7FAB624A4F9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18598-05CE-40AF-9F02-E29CC490E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59776-80A5-43B2-A325-861E87B54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5C7C-CA5A-41AC-81FC-880FDD8EEE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808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003C-FD5B-412C-9119-12E1D140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5C865-3896-4F85-A42A-CB97405B2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1976A-076A-4811-A1C4-4E75C9140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A43E-CAC5-443C-97AF-B7FAB624A4F9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ECCAF-9D06-4A76-A760-F488DA819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5C468-6EB2-444F-87BA-B51989918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5C7C-CA5A-41AC-81FC-880FDD8EEE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96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298980-E18D-4FDC-8958-8AFC32AAD0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53033-4AD3-40A4-91DF-AB983527F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7282F-B081-4FB2-92F1-87AE3BE3E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A43E-CAC5-443C-97AF-B7FAB624A4F9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DC6E8-EF1D-4F51-B117-0F4EDBCF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8CCE8-F728-48C3-913C-12A97732B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5C7C-CA5A-41AC-81FC-880FDD8EEE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058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9C0B2-2A38-4F2C-9640-A04EADB3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7BCC-EBEA-4FCB-AD72-20850EAA7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B83F4-3CE9-4A07-9440-3C83B97BE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A43E-CAC5-443C-97AF-B7FAB624A4F9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2FADD-5052-4355-A15C-7CC23D304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38233-B4A5-4AB4-91E8-DC76092ED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5C7C-CA5A-41AC-81FC-880FDD8EEE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677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7625-52D7-4DD1-8DA2-C76864E4C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0556C-6794-4232-9EF9-FC4B30E20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A16F7-B08A-4D45-8D24-86393B256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A43E-CAC5-443C-97AF-B7FAB624A4F9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4CED0-61E1-4DAB-9350-2326F5837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7D1BE-6542-4B56-B5AE-30942542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5C7C-CA5A-41AC-81FC-880FDD8EEE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08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70C74-F553-4A09-B245-43AB9F11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CACAE-154B-4062-B5D7-EE251A25CF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A4D7F-9868-4E42-A864-FF4885A81A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CF011-2DE6-4B1B-80D2-32036FAC1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A43E-CAC5-443C-97AF-B7FAB624A4F9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4CD70-24F9-4BF9-AD3D-63FF59EBD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4E0AA-7F08-464A-96D3-0C6D36D78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5C7C-CA5A-41AC-81FC-880FDD8EEE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65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E5FEC-BED0-47A3-8BDA-5A422F7B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F89F7-C002-45C3-B2C4-B83774C09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C0202-CFA1-472F-A9BC-E74DAF57D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1B4813-7BDB-4943-B701-11DFE65D68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206DA4-5CB8-473E-AD3F-8F826806C7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4AA9D3-ECAF-4A82-A761-E46F95196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A43E-CAC5-443C-97AF-B7FAB624A4F9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56B6C-11E1-4A91-9AD9-2CF029045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08E07D-9A21-4294-A02A-900EEC03F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5C7C-CA5A-41AC-81FC-880FDD8EEE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51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C9F8B-6167-4556-87FC-C124DF347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3BF2A5-7529-41BB-B669-99B8536EE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A43E-CAC5-443C-97AF-B7FAB624A4F9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1D502-92C8-4A33-AA0F-220C6C231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1404E-8723-43EA-AE27-818CD8E8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5C7C-CA5A-41AC-81FC-880FDD8EEE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631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014466-9896-433D-8C94-DDB4A119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A43E-CAC5-443C-97AF-B7FAB624A4F9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B1D9FC-E2B9-4B81-A86E-DC65BB7D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256B8-D94F-4E83-B8B9-74B1A222E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5C7C-CA5A-41AC-81FC-880FDD8EEE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492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FE686-8D33-457F-9A35-BADE96B65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0295C-964D-4BCC-AB3F-7529D1100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EF860-594E-44CB-B2B9-AA9F55EA3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4CFB4-3C72-4CE5-9943-B3F86E0F6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A43E-CAC5-443C-97AF-B7FAB624A4F9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722E3-D632-458A-B519-959802E00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F0687-91B6-42AB-B7C0-80CF4C5EF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5C7C-CA5A-41AC-81FC-880FDD8EEE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476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A2991-C428-47CD-B45B-A3BA9D591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78BC6C-6CC6-4F8B-938A-B10FE0095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4E359C-E9E3-4060-BBF3-05A96273C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EA8FF-F38C-4D16-BD8B-FF021E37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EA43E-CAC5-443C-97AF-B7FAB624A4F9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9BE46-92B7-4884-8DB7-17F977BA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A1ED8-5DC0-48DF-AB87-9541540F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B5C7C-CA5A-41AC-81FC-880FDD8EEE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54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2074FD-88B7-44BC-9D60-78713470B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A1021-848A-4919-88AC-CEF4EB3BD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19C50-C79E-4CAD-95C4-D015EEAD7D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EA43E-CAC5-443C-97AF-B7FAB624A4F9}" type="datetimeFigureOut">
              <a:rPr lang="en-GB" smtClean="0"/>
              <a:t>05/03/2022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745E2-F4E5-4282-8881-5E602E3B6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40A70-722B-41E7-BB6A-3E4803AD5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B5C7C-CA5A-41AC-81FC-880FDD8EEE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409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54AA3B-D330-4E78-9DC3-8372F720AD9D}"/>
              </a:ext>
            </a:extLst>
          </p:cNvPr>
          <p:cNvSpPr txBox="1"/>
          <p:nvPr/>
        </p:nvSpPr>
        <p:spPr>
          <a:xfrm>
            <a:off x="1725252" y="1151453"/>
            <a:ext cx="874149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Chapter Four</a:t>
            </a:r>
            <a:endParaRPr kumimoji="0" lang="ar-IQ" sz="7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0" algn="ctr">
              <a:defRPr/>
            </a:pPr>
            <a:r>
              <a:rPr lang="en-GB" sz="7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and Resistance </a:t>
            </a:r>
          </a:p>
        </p:txBody>
      </p:sp>
    </p:spTree>
    <p:extLst>
      <p:ext uri="{BB962C8B-B14F-4D97-AF65-F5344CB8AC3E}">
        <p14:creationId xmlns:p14="http://schemas.microsoft.com/office/powerpoint/2010/main" val="3291233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28DD46-A271-43FA-8DE9-65A4974FA751}"/>
              </a:ext>
            </a:extLst>
          </p:cNvPr>
          <p:cNvSpPr/>
          <p:nvPr/>
        </p:nvSpPr>
        <p:spPr>
          <a:xfrm>
            <a:off x="0" y="0"/>
            <a:ext cx="56082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charge carriers</a:t>
            </a: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04FAB-C12B-45BA-AB52-6216D1DB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645" y="0"/>
            <a:ext cx="2499361" cy="6824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E183F8-0B5C-4E27-8374-4BEC97261CBC}"/>
                  </a:ext>
                </a:extLst>
              </p:cNvPr>
              <p:cNvSpPr txBox="1"/>
              <p:nvPr/>
            </p:nvSpPr>
            <p:spPr>
              <a:xfrm>
                <a:off x="0" y="598021"/>
                <a:ext cx="121920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GB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number of carrier per unit volume,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GB" sz="3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cross section and the length of the conductor.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E183F8-0B5C-4E27-8374-4BEC97261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8021"/>
                <a:ext cx="12192000" cy="1077218"/>
              </a:xfrm>
              <a:prstGeom prst="rect">
                <a:avLst/>
              </a:prstGeom>
              <a:blipFill>
                <a:blip r:embed="rId3"/>
                <a:stretch>
                  <a:fillRect l="-1100" t="-7910" b="-16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8DA760-8BDD-4285-98C9-66E204C20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561" y="2175136"/>
            <a:ext cx="1563454" cy="11338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605B12-7259-48F3-9FFD-7B214A7647E0}"/>
              </a:ext>
            </a:extLst>
          </p:cNvPr>
          <p:cNvSpPr/>
          <p:nvPr/>
        </p:nvSpPr>
        <p:spPr>
          <a:xfrm>
            <a:off x="0" y="1636527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charge moves through any cross section of the wire in the time interval</a:t>
            </a: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853790-55EB-422B-9D04-5333D677AC88}"/>
                  </a:ext>
                </a:extLst>
              </p:cNvPr>
              <p:cNvSpPr/>
              <p:nvPr/>
            </p:nvSpPr>
            <p:spPr>
              <a:xfrm>
                <a:off x="-60960" y="3308992"/>
                <a:ext cx="1225296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current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2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32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time rate of transfer of charge across a cross section</a:t>
                </a:r>
                <a:endPara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853790-55EB-422B-9D04-5333D677A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960" y="3308992"/>
                <a:ext cx="12252960" cy="584775"/>
              </a:xfrm>
              <a:prstGeom prst="rect">
                <a:avLst/>
              </a:prstGeom>
              <a:blipFill>
                <a:blip r:embed="rId5"/>
                <a:stretch>
                  <a:fillRect l="-1095" t="-14583" r="-1194" b="-322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584D704-6627-429F-83BB-A7EB57A4B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93" y="3877055"/>
            <a:ext cx="4733107" cy="1142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C637DB-6E5F-4F1A-B919-160156A6D2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052" y="3876674"/>
            <a:ext cx="3553774" cy="116036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A41F1A-16CE-4FFA-8EAE-C62654A973DB}"/>
              </a:ext>
            </a:extLst>
          </p:cNvPr>
          <p:cNvCxnSpPr>
            <a:cxnSpLocks/>
          </p:cNvCxnSpPr>
          <p:nvPr/>
        </p:nvCxnSpPr>
        <p:spPr>
          <a:xfrm>
            <a:off x="5375800" y="4553003"/>
            <a:ext cx="2090252" cy="83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9FD0632-1F07-4113-9AA5-5A8EDF9B25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2526" y="4989375"/>
            <a:ext cx="3816480" cy="174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6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E789C1-EF9B-4C6D-A572-C0661F4E9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7219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AA0546-2631-473C-B323-83757C4C0CEA}"/>
              </a:ext>
            </a:extLst>
          </p:cNvPr>
          <p:cNvSpPr/>
          <p:nvPr/>
        </p:nvSpPr>
        <p:spPr>
          <a:xfrm>
            <a:off x="4235772" y="2721935"/>
            <a:ext cx="3275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(a)-(c) rightward</a:t>
            </a:r>
          </a:p>
        </p:txBody>
      </p:sp>
    </p:spTree>
    <p:extLst>
      <p:ext uri="{BB962C8B-B14F-4D97-AF65-F5344CB8AC3E}">
        <p14:creationId xmlns:p14="http://schemas.microsoft.com/office/powerpoint/2010/main" val="356574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EF0B61-52DE-41F2-B40C-73A84CECD8AE}"/>
              </a:ext>
            </a:extLst>
          </p:cNvPr>
          <p:cNvSpPr/>
          <p:nvPr/>
        </p:nvSpPr>
        <p:spPr>
          <a:xfrm>
            <a:off x="0" y="0"/>
            <a:ext cx="6276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4-3 RESISTANCE AND RESISTIVITY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C5D66F-03E1-4191-B865-1B0EE4C172ED}"/>
                  </a:ext>
                </a:extLst>
              </p:cNvPr>
              <p:cNvSpPr txBox="1"/>
              <p:nvPr/>
            </p:nvSpPr>
            <p:spPr>
              <a:xfrm>
                <a:off x="-52252" y="523220"/>
                <a:ext cx="122442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resistance (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is determined between two points of a conductor by applying potential </a:t>
                </a:r>
              </a:p>
              <a:p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difference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between two those points and measuring the current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result.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C5D66F-03E1-4191-B865-1B0EE4C17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252" y="523220"/>
                <a:ext cx="12244252" cy="830997"/>
              </a:xfrm>
              <a:prstGeom prst="rect">
                <a:avLst/>
              </a:prstGeom>
              <a:blipFill>
                <a:blip r:embed="rId2"/>
                <a:stretch>
                  <a:fillRect l="-747" t="-5882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81CF1E-114E-48E9-91D5-CF82400C0130}"/>
                  </a:ext>
                </a:extLst>
              </p:cNvPr>
              <p:cNvSpPr txBox="1"/>
              <p:nvPr/>
            </p:nvSpPr>
            <p:spPr>
              <a:xfrm>
                <a:off x="4315967" y="1354217"/>
                <a:ext cx="1170000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GB" sz="32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81CF1E-114E-48E9-91D5-CF82400C0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967" y="1354217"/>
                <a:ext cx="1170000" cy="921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611DA9-73DC-49DD-B001-B90AF0C05C7E}"/>
                  </a:ext>
                </a:extLst>
              </p:cNvPr>
              <p:cNvSpPr txBox="1"/>
              <p:nvPr/>
            </p:nvSpPr>
            <p:spPr>
              <a:xfrm>
                <a:off x="0" y="2276201"/>
                <a:ext cx="1198299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take a general view, 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we focus not on the potential difference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across a particular resistor but on the electric field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a point in a resistive material. Instead of dealing with the current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through the resistor, we deal with the current density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the point in question. Instead of the resistance R of an object, we deal with the resistivity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material:</a:t>
                </a:r>
                <a:endPara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611DA9-73DC-49DD-B001-B90AF0C05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76201"/>
                <a:ext cx="11982994" cy="2246769"/>
              </a:xfrm>
              <a:prstGeom prst="rect">
                <a:avLst/>
              </a:prstGeom>
              <a:blipFill>
                <a:blip r:embed="rId4"/>
                <a:stretch>
                  <a:fillRect l="-865" t="-2710" r="-916" b="-6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6149005-21E9-4C9C-8EE0-9159E4D37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337" y="4922506"/>
            <a:ext cx="4419048" cy="1369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C33974-5E14-4A65-891B-8A94D79D6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699" y="5115144"/>
            <a:ext cx="5457825" cy="9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1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9A57FD-F682-4F9B-B109-FCB06013DDC0}"/>
              </a:ext>
            </a:extLst>
          </p:cNvPr>
          <p:cNvSpPr/>
          <p:nvPr/>
        </p:nvSpPr>
        <p:spPr>
          <a:xfrm>
            <a:off x="266482" y="276578"/>
            <a:ext cx="2635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In vector form as</a:t>
            </a:r>
          </a:p>
        </p:txBody>
      </p:sp>
      <p:pic>
        <p:nvPicPr>
          <p:cNvPr id="4" name="Picture 3" descr="A picture containing clock, table&#10;&#10;Description automatically generated">
            <a:extLst>
              <a:ext uri="{FF2B5EF4-FFF2-40B4-BE49-F238E27FC236}">
                <a16:creationId xmlns:a16="http://schemas.microsoft.com/office/drawing/2014/main" id="{46AB60A1-401B-4F86-9566-557E16C5B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63" y="-1"/>
            <a:ext cx="1914520" cy="1076379"/>
          </a:xfrm>
          <a:prstGeom prst="rect">
            <a:avLst/>
          </a:prstGeom>
        </p:spPr>
      </p:pic>
      <p:pic>
        <p:nvPicPr>
          <p:cNvPr id="5" name="Picture 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8C4C1F8-8BA0-423E-876B-FA5FBDD2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863" y="1200697"/>
            <a:ext cx="3748169" cy="11556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7C3A6D-6B0E-4D2E-8466-7D06EE1D9EAC}"/>
              </a:ext>
            </a:extLst>
          </p:cNvPr>
          <p:cNvSpPr txBox="1"/>
          <p:nvPr/>
        </p:nvSpPr>
        <p:spPr>
          <a:xfrm>
            <a:off x="596508" y="1516920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Conductivity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1DEBE7-F9E0-40C4-9440-302ED670E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040" y="1244790"/>
            <a:ext cx="2213307" cy="1067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DE19AA-3310-4A36-96F0-D7B2E9E63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56442"/>
            <a:ext cx="12192000" cy="1148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B14997-D713-4C95-969C-5C27AB3F2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78364"/>
            <a:ext cx="4952380" cy="30122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074A3-73AE-4B6E-9E11-13C7B9BF0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0732" y="3892334"/>
            <a:ext cx="4773743" cy="7459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C3040F-2D90-4A05-B298-B37A628ED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3305" y="5022738"/>
            <a:ext cx="2785735" cy="10359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C86345-7A96-4A9E-9594-4F88759129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6253" y="4420750"/>
            <a:ext cx="3286288" cy="17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7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08EFC8-5E84-4266-A97C-DB139A64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24" y="2736442"/>
            <a:ext cx="9609037" cy="35515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7676BC-50E1-41E4-98EA-8A196C1F5BB6}"/>
              </a:ext>
            </a:extLst>
          </p:cNvPr>
          <p:cNvSpPr/>
          <p:nvPr/>
        </p:nvSpPr>
        <p:spPr>
          <a:xfrm>
            <a:off x="3973254" y="6211669"/>
            <a:ext cx="3557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and c tie, then b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6837A-D522-4504-93AE-43FDCC353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69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3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0FBDBB-EF52-4553-B85A-F3E1A2B06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2" y="695319"/>
            <a:ext cx="7886069" cy="28959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F2538F-8EBE-4C78-B2C5-5F273BE6E2B5}"/>
              </a:ext>
            </a:extLst>
          </p:cNvPr>
          <p:cNvSpPr/>
          <p:nvPr/>
        </p:nvSpPr>
        <p:spPr>
          <a:xfrm>
            <a:off x="0" y="0"/>
            <a:ext cx="42688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Problem 26.04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04393A-E778-4E9B-B742-92FC23DBC362}"/>
              </a:ext>
            </a:extLst>
          </p:cNvPr>
          <p:cNvGrpSpPr/>
          <p:nvPr/>
        </p:nvGrpSpPr>
        <p:grpSpPr>
          <a:xfrm>
            <a:off x="1053791" y="4472415"/>
            <a:ext cx="3920300" cy="1484304"/>
            <a:chOff x="2081397" y="4092174"/>
            <a:chExt cx="3920300" cy="14843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C862C74-9EE3-41F3-BAB8-CCCBF35BFDDA}"/>
                    </a:ext>
                  </a:extLst>
                </p:cNvPr>
                <p:cNvSpPr txBox="1"/>
                <p:nvPr/>
              </p:nvSpPr>
              <p:spPr>
                <a:xfrm>
                  <a:off x="3699612" y="5299479"/>
                  <a:ext cx="3093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C862C74-9EE3-41F3-BAB8-CCCBF35BFD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9612" y="5299479"/>
                  <a:ext cx="30938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9608" r="-17647" b="-88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20F935E7-A607-4DBE-BB34-819254DB3A8D}"/>
                </a:ext>
              </a:extLst>
            </p:cNvPr>
            <p:cNvSpPr/>
            <p:nvPr/>
          </p:nvSpPr>
          <p:spPr>
            <a:xfrm>
              <a:off x="2793719" y="4182181"/>
              <a:ext cx="2652265" cy="1117298"/>
            </a:xfrm>
            <a:prstGeom prst="cube">
              <a:avLst>
                <a:gd name="adj" fmla="val 2997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086836-DF46-451B-8B6E-0B93B467C07E}"/>
                </a:ext>
              </a:extLst>
            </p:cNvPr>
            <p:cNvSpPr txBox="1"/>
            <p:nvPr/>
          </p:nvSpPr>
          <p:spPr>
            <a:xfrm>
              <a:off x="2555513" y="409217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1.2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C9E49A-2FFD-4D83-8199-B9F3AFBEF7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1397" y="4723613"/>
              <a:ext cx="712322" cy="0"/>
            </a:xfrm>
            <a:prstGeom prst="line">
              <a:avLst/>
            </a:prstGeom>
            <a:ln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F6B7FF-1D1D-4A07-BE46-60FF8364A618}"/>
                </a:ext>
              </a:extLst>
            </p:cNvPr>
            <p:cNvSpPr txBox="1"/>
            <p:nvPr/>
          </p:nvSpPr>
          <p:spPr>
            <a:xfrm>
              <a:off x="2715777" y="472361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1.2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0A9AC83-A689-446C-8E2D-EA550CD1CC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9375" y="4740830"/>
              <a:ext cx="712322" cy="0"/>
            </a:xfrm>
            <a:prstGeom prst="line">
              <a:avLst/>
            </a:prstGeom>
            <a:ln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2F38D06-4313-4553-A701-9C0A3104807C}"/>
              </a:ext>
            </a:extLst>
          </p:cNvPr>
          <p:cNvGrpSpPr/>
          <p:nvPr/>
        </p:nvGrpSpPr>
        <p:grpSpPr>
          <a:xfrm>
            <a:off x="6625313" y="3855650"/>
            <a:ext cx="2890471" cy="2520055"/>
            <a:chOff x="6625313" y="3855650"/>
            <a:chExt cx="2890471" cy="252005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BD264C1-7321-42FA-B3D4-3E00722F8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6631" y="5537732"/>
              <a:ext cx="0" cy="837973"/>
            </a:xfrm>
            <a:prstGeom prst="line">
              <a:avLst/>
            </a:prstGeom>
            <a:ln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0A17DE0-B8B9-4D00-93CE-84F8A2C35D4D}"/>
                    </a:ext>
                  </a:extLst>
                </p:cNvPr>
                <p:cNvSpPr txBox="1"/>
                <p:nvPr/>
              </p:nvSpPr>
              <p:spPr>
                <a:xfrm>
                  <a:off x="7769412" y="5643981"/>
                  <a:ext cx="3093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0A17DE0-B8B9-4D00-93CE-84F8A2C35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9412" y="5643981"/>
                  <a:ext cx="30938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20000" b="-88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AB18A961-72A7-4BD9-89C8-3A02C9B03115}"/>
                </a:ext>
              </a:extLst>
            </p:cNvPr>
            <p:cNvSpPr/>
            <p:nvPr/>
          </p:nvSpPr>
          <p:spPr>
            <a:xfrm>
              <a:off x="6863519" y="4526683"/>
              <a:ext cx="2652265" cy="1117298"/>
            </a:xfrm>
            <a:prstGeom prst="cube">
              <a:avLst>
                <a:gd name="adj" fmla="val 2997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B3F829-3300-4523-BF3F-EA436A713B1C}"/>
                </a:ext>
              </a:extLst>
            </p:cNvPr>
            <p:cNvSpPr txBox="1"/>
            <p:nvPr/>
          </p:nvSpPr>
          <p:spPr>
            <a:xfrm>
              <a:off x="6625313" y="443667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1.2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305E31A-D8D7-4D25-82DE-4724B41B1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8792" y="3855650"/>
              <a:ext cx="0" cy="867106"/>
            </a:xfrm>
            <a:prstGeom prst="line">
              <a:avLst/>
            </a:prstGeom>
            <a:ln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DF38D25-CA44-4D35-8387-917424AB6BDF}"/>
                </a:ext>
              </a:extLst>
            </p:cNvPr>
            <p:cNvSpPr txBox="1"/>
            <p:nvPr/>
          </p:nvSpPr>
          <p:spPr>
            <a:xfrm>
              <a:off x="6785577" y="5068115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1.2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2276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C43919-18BD-4040-93D1-1C7923F6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070" y="0"/>
            <a:ext cx="877493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D3C9C6-F9DC-4280-B047-29B7337F4C39}"/>
              </a:ext>
            </a:extLst>
          </p:cNvPr>
          <p:cNvSpPr/>
          <p:nvPr/>
        </p:nvSpPr>
        <p:spPr>
          <a:xfrm>
            <a:off x="3407855" y="0"/>
            <a:ext cx="8784145" cy="6861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015291-1E03-4CCB-93A3-1A320AF7DE53}"/>
              </a:ext>
            </a:extLst>
          </p:cNvPr>
          <p:cNvSpPr/>
          <p:nvPr/>
        </p:nvSpPr>
        <p:spPr>
          <a:xfrm>
            <a:off x="3417070" y="4229100"/>
            <a:ext cx="8774930" cy="2628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1E2A02E-C0B6-4915-918C-43FDE4A8339B}"/>
              </a:ext>
            </a:extLst>
          </p:cNvPr>
          <p:cNvGrpSpPr/>
          <p:nvPr/>
        </p:nvGrpSpPr>
        <p:grpSpPr>
          <a:xfrm>
            <a:off x="0" y="951217"/>
            <a:ext cx="3920300" cy="1484304"/>
            <a:chOff x="2081397" y="4092174"/>
            <a:chExt cx="3920300" cy="14843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359100A-AB35-4F4D-B5C4-C497B499815B}"/>
                    </a:ext>
                  </a:extLst>
                </p:cNvPr>
                <p:cNvSpPr txBox="1"/>
                <p:nvPr/>
              </p:nvSpPr>
              <p:spPr>
                <a:xfrm>
                  <a:off x="3699612" y="5299479"/>
                  <a:ext cx="3093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359100A-AB35-4F4D-B5C4-C497B49981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9612" y="5299479"/>
                  <a:ext cx="30938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9608" r="-17647" b="-65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EBA15FBB-6AD5-4634-A7CE-E2280391BB8E}"/>
                </a:ext>
              </a:extLst>
            </p:cNvPr>
            <p:cNvSpPr/>
            <p:nvPr/>
          </p:nvSpPr>
          <p:spPr>
            <a:xfrm>
              <a:off x="2793719" y="4182181"/>
              <a:ext cx="2652265" cy="1117298"/>
            </a:xfrm>
            <a:prstGeom prst="cube">
              <a:avLst>
                <a:gd name="adj" fmla="val 2997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5A3908-9C23-45F0-A58F-34C23E68580F}"/>
                </a:ext>
              </a:extLst>
            </p:cNvPr>
            <p:cNvSpPr txBox="1"/>
            <p:nvPr/>
          </p:nvSpPr>
          <p:spPr>
            <a:xfrm>
              <a:off x="2555513" y="4092174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1.2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44E3546-ECA8-4FD6-BF70-69F1EA7C17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1397" y="4723613"/>
              <a:ext cx="712322" cy="0"/>
            </a:xfrm>
            <a:prstGeom prst="line">
              <a:avLst/>
            </a:prstGeom>
            <a:ln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87DD47-F51A-4CE4-9EE7-E153F094D61B}"/>
                </a:ext>
              </a:extLst>
            </p:cNvPr>
            <p:cNvSpPr txBox="1"/>
            <p:nvPr/>
          </p:nvSpPr>
          <p:spPr>
            <a:xfrm>
              <a:off x="2715777" y="4723613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1.2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F2088A-36ED-4284-A4D0-334D108DD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89375" y="4740830"/>
              <a:ext cx="712322" cy="0"/>
            </a:xfrm>
            <a:prstGeom prst="line">
              <a:avLst/>
            </a:prstGeom>
            <a:ln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490E02F-BB5F-492A-BC8E-B014F4FE66BA}"/>
              </a:ext>
            </a:extLst>
          </p:cNvPr>
          <p:cNvGrpSpPr/>
          <p:nvPr/>
        </p:nvGrpSpPr>
        <p:grpSpPr>
          <a:xfrm>
            <a:off x="172979" y="3439451"/>
            <a:ext cx="2890471" cy="2520055"/>
            <a:chOff x="6625313" y="3855650"/>
            <a:chExt cx="2890471" cy="2520055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345A77A-ECDC-4244-9558-C00B20906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6631" y="5537732"/>
              <a:ext cx="0" cy="837973"/>
            </a:xfrm>
            <a:prstGeom prst="line">
              <a:avLst/>
            </a:prstGeom>
            <a:ln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E393AEF-2F6A-4BCE-8807-AEB6A010367A}"/>
                    </a:ext>
                  </a:extLst>
                </p:cNvPr>
                <p:cNvSpPr txBox="1"/>
                <p:nvPr/>
              </p:nvSpPr>
              <p:spPr>
                <a:xfrm>
                  <a:off x="7769412" y="5643981"/>
                  <a:ext cx="3093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E393AEF-2F6A-4BCE-8807-AEB6A01036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9412" y="5643981"/>
                  <a:ext cx="30938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9608" r="-17647" b="-888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EF473BB3-574F-410C-BD74-1D24059D6F26}"/>
                </a:ext>
              </a:extLst>
            </p:cNvPr>
            <p:cNvSpPr/>
            <p:nvPr/>
          </p:nvSpPr>
          <p:spPr>
            <a:xfrm>
              <a:off x="6863519" y="4526683"/>
              <a:ext cx="2652265" cy="1117298"/>
            </a:xfrm>
            <a:prstGeom prst="cube">
              <a:avLst>
                <a:gd name="adj" fmla="val 2997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B8B623-D6FE-47B6-96D7-4524D7D2F841}"/>
                </a:ext>
              </a:extLst>
            </p:cNvPr>
            <p:cNvSpPr txBox="1"/>
            <p:nvPr/>
          </p:nvSpPr>
          <p:spPr>
            <a:xfrm>
              <a:off x="6625313" y="4436676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1.2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01D32D0-D1F8-4CF0-9B42-13605106D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8792" y="3855650"/>
              <a:ext cx="0" cy="867106"/>
            </a:xfrm>
            <a:prstGeom prst="line">
              <a:avLst/>
            </a:prstGeom>
            <a:ln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ADE79F-7584-4E73-8BB9-18F77EE45CBB}"/>
                </a:ext>
              </a:extLst>
            </p:cNvPr>
            <p:cNvSpPr txBox="1"/>
            <p:nvPr/>
          </p:nvSpPr>
          <p:spPr>
            <a:xfrm>
              <a:off x="6785577" y="5068115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1.2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253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-0.00013 0.399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997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-0.00052 0.7453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555C15B-8BCB-4C7A-86C2-BB1426391B58}"/>
                  </a:ext>
                </a:extLst>
              </p:cNvPr>
              <p:cNvSpPr/>
              <p:nvPr/>
            </p:nvSpPr>
            <p:spPr>
              <a:xfrm>
                <a:off x="0" y="0"/>
                <a:ext cx="5266944" cy="889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4-4 OHM’S LAW   </a:t>
                </a:r>
                <a14:m>
                  <m:oMath xmlns:m="http://schemas.openxmlformats.org/officeDocument/2006/math">
                    <m:r>
                      <a:rPr lang="en-GB" sz="3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GB" sz="3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GB" sz="3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GB" sz="3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num>
                      <m:den>
                        <m:r>
                          <a:rPr lang="en-GB" sz="3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den>
                    </m:f>
                  </m:oMath>
                </a14:m>
                <a:endParaRPr lang="en-GB" sz="3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555C15B-8BCB-4C7A-86C2-BB1426391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266944" cy="889924"/>
              </a:xfrm>
              <a:prstGeom prst="rect">
                <a:avLst/>
              </a:prstGeom>
              <a:blipFill>
                <a:blip r:embed="rId2"/>
                <a:stretch>
                  <a:fillRect l="-3472" b="-102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C6DB585-79C3-4C5E-A20E-0C7C5ED323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2" b="10503"/>
          <a:stretch/>
        </p:blipFill>
        <p:spPr>
          <a:xfrm>
            <a:off x="0" y="889924"/>
            <a:ext cx="5340096" cy="2153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1E2FEB-402F-4814-96B2-A28BF1FA007D}"/>
                  </a:ext>
                </a:extLst>
              </p:cNvPr>
              <p:cNvSpPr txBox="1"/>
              <p:nvPr/>
            </p:nvSpPr>
            <p:spPr>
              <a:xfrm>
                <a:off x="-1" y="4842074"/>
                <a:ext cx="121920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versus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straight line, means the Resistance (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is independent of the magnitude and polarity (direction) of applied potential difference (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1E2FEB-402F-4814-96B2-A28BF1FA0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842074"/>
                <a:ext cx="12192000" cy="954107"/>
              </a:xfrm>
              <a:prstGeom prst="rect">
                <a:avLst/>
              </a:prstGeom>
              <a:blipFill>
                <a:blip r:embed="rId5"/>
                <a:stretch>
                  <a:fillRect l="-850" t="-6369" b="-165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820B8C-628C-4BDA-9F67-0144D169A408}"/>
                  </a:ext>
                </a:extLst>
              </p:cNvPr>
              <p:cNvSpPr txBox="1"/>
              <p:nvPr/>
            </p:nvSpPr>
            <p:spPr>
              <a:xfrm>
                <a:off x="-2615" y="6169495"/>
                <a:ext cx="117617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linearity between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indicate that the device has </a:t>
                </a:r>
                <a:r>
                  <a:rPr lang="en-GB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Ohmic Contact.  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820B8C-628C-4BDA-9F67-0144D169A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15" y="6169495"/>
                <a:ext cx="11761797" cy="523220"/>
              </a:xfrm>
              <a:prstGeom prst="rect">
                <a:avLst/>
              </a:prstGeom>
              <a:blipFill>
                <a:blip r:embed="rId6"/>
                <a:stretch>
                  <a:fillRect l="-933" t="-11628" r="-156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DB089F56-5065-4568-9C4C-AFFA5B475516}"/>
              </a:ext>
            </a:extLst>
          </p:cNvPr>
          <p:cNvGrpSpPr/>
          <p:nvPr/>
        </p:nvGrpSpPr>
        <p:grpSpPr>
          <a:xfrm>
            <a:off x="5878283" y="292378"/>
            <a:ext cx="5490269" cy="4549696"/>
            <a:chOff x="5878283" y="292378"/>
            <a:chExt cx="5490269" cy="45496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552DD58-CCE0-4090-86B6-426890991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78283" y="951467"/>
              <a:ext cx="5490269" cy="389060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AE240C-F772-4578-BFBC-21F923F5872F}"/>
                </a:ext>
              </a:extLst>
            </p:cNvPr>
            <p:cNvSpPr txBox="1"/>
            <p:nvPr/>
          </p:nvSpPr>
          <p:spPr>
            <a:xfrm>
              <a:off x="8153400" y="292378"/>
              <a:ext cx="165622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51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C9C328-553D-4507-A7A2-85395822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868" y="603839"/>
            <a:ext cx="5340096" cy="37052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852155-0487-4BF9-956F-4CF1D2B7B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2" b="10503"/>
          <a:stretch/>
        </p:blipFill>
        <p:spPr>
          <a:xfrm>
            <a:off x="279183" y="1067309"/>
            <a:ext cx="5340096" cy="21534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F94F79-8310-4022-A61A-A93811FBC231}"/>
              </a:ext>
            </a:extLst>
          </p:cNvPr>
          <p:cNvSpPr/>
          <p:nvPr/>
        </p:nvSpPr>
        <p:spPr>
          <a:xfrm>
            <a:off x="34834" y="4411906"/>
            <a:ext cx="121223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can exist in this device only when the polarity of V is positive, and the applied potential difference is more than about 1.5 V.</a:t>
            </a: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E3BD18-C467-4E01-85AC-53BCC64D49C1}"/>
              </a:ext>
            </a:extLst>
          </p:cNvPr>
          <p:cNvSpPr/>
          <p:nvPr/>
        </p:nvSpPr>
        <p:spPr>
          <a:xfrm>
            <a:off x="0" y="5591989"/>
            <a:ext cx="121223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distinguish between the two types of device by saying that one obeys Ohm’s law, and the other does not.</a:t>
            </a: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25922-A6A3-49D7-AAFF-94E7F00E5122}"/>
              </a:ext>
            </a:extLst>
          </p:cNvPr>
          <p:cNvSpPr txBox="1"/>
          <p:nvPr/>
        </p:nvSpPr>
        <p:spPr>
          <a:xfrm>
            <a:off x="34834" y="0"/>
            <a:ext cx="1892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</a:t>
            </a:r>
          </a:p>
        </p:txBody>
      </p:sp>
    </p:spTree>
    <p:extLst>
      <p:ext uri="{BB962C8B-B14F-4D97-AF65-F5344CB8AC3E}">
        <p14:creationId xmlns:p14="http://schemas.microsoft.com/office/powerpoint/2010/main" val="262929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564AE4-0A4D-4F0A-A525-8A9656E3B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270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0E5BF0-3873-4D14-9404-3F8E4146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7091"/>
            <a:ext cx="12192000" cy="1554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0D8903-F146-42F4-8432-472AFDABA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57113"/>
            <a:ext cx="12192000" cy="369584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92C1825-7A13-40FF-AFDE-47E26DE300E3}"/>
              </a:ext>
            </a:extLst>
          </p:cNvPr>
          <p:cNvSpPr/>
          <p:nvPr/>
        </p:nvSpPr>
        <p:spPr>
          <a:xfrm>
            <a:off x="10006149" y="3647150"/>
            <a:ext cx="1745197" cy="60089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6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8536E7-B974-4D7B-AC93-AAEE2D4A9459}"/>
              </a:ext>
            </a:extLst>
          </p:cNvPr>
          <p:cNvSpPr txBox="1"/>
          <p:nvPr/>
        </p:nvSpPr>
        <p:spPr>
          <a:xfrm>
            <a:off x="675285" y="507304"/>
            <a:ext cx="110209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GB" sz="3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Semester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were talking about the physics of </a:t>
            </a:r>
          </a:p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stationary charges ‘</a:t>
            </a:r>
            <a:r>
              <a:rPr lang="en-GB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Static Charges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which is know as</a:t>
            </a:r>
          </a:p>
          <a:p>
            <a:pPr algn="ctr"/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‘</a:t>
            </a: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Electrostatic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DE80B-EFB1-4BE6-B2F7-FDAC724D1282}"/>
              </a:ext>
            </a:extLst>
          </p:cNvPr>
          <p:cNvSpPr txBox="1"/>
          <p:nvPr/>
        </p:nvSpPr>
        <p:spPr>
          <a:xfrm>
            <a:off x="675285" y="3429000"/>
            <a:ext cx="108587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GB" sz="3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Semester 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talk about the physics of </a:t>
            </a:r>
          </a:p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motion charge ‘</a:t>
            </a:r>
            <a:r>
              <a:rPr lang="en-GB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Moving Charges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which is known as</a:t>
            </a:r>
          </a:p>
          <a:p>
            <a:pPr algn="ctr"/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‘Electric Current’</a:t>
            </a:r>
          </a:p>
        </p:txBody>
      </p:sp>
    </p:spTree>
    <p:extLst>
      <p:ext uri="{BB962C8B-B14F-4D97-AF65-F5344CB8AC3E}">
        <p14:creationId xmlns:p14="http://schemas.microsoft.com/office/powerpoint/2010/main" val="33236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E31DE1-90F3-4158-B873-85C077402293}"/>
              </a:ext>
            </a:extLst>
          </p:cNvPr>
          <p:cNvSpPr/>
          <p:nvPr/>
        </p:nvSpPr>
        <p:spPr>
          <a:xfrm>
            <a:off x="0" y="0"/>
            <a:ext cx="54984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Microscopic View of Ohm’s Law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9CCAD3-353F-496D-9202-F72CFAFCB026}"/>
              </a:ext>
            </a:extLst>
          </p:cNvPr>
          <p:cNvSpPr/>
          <p:nvPr/>
        </p:nvSpPr>
        <p:spPr>
          <a:xfrm>
            <a:off x="0" y="523220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out why particular materials obey Ohm’s law, we must look into the details of the conduction process at the atomic level.</a:t>
            </a: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CEC575-40E3-473F-9999-F95A66B85F51}"/>
              </a:ext>
            </a:extLst>
          </p:cNvPr>
          <p:cNvSpPr/>
          <p:nvPr/>
        </p:nvSpPr>
        <p:spPr>
          <a:xfrm>
            <a:off x="0" y="1561705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apply an electric field to a metal sample, the electrons modify their random motions slightly and drift very slowly.</a:t>
            </a: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6961583-717A-4BD2-89F9-30116C5CCE58}"/>
                  </a:ext>
                </a:extLst>
              </p:cNvPr>
              <p:cNvSpPr/>
              <p:nvPr/>
            </p:nvSpPr>
            <p:spPr>
              <a:xfrm>
                <a:off x="0" y="2645594"/>
                <a:ext cx="12192000" cy="19027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3200" dirty="0">
                    <a:solidFill>
                      <a:srgbClr val="231F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drift speed in a typical metallic conductor is about (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en-GB" sz="3200" b="0" i="1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−7</m:t>
                        </m:r>
                      </m:sup>
                    </m:sSup>
                    <m:f>
                      <m:fPr>
                        <m:ctrlPr>
                          <a:rPr lang="en-GB" sz="3200" b="0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GB" sz="3200" b="0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231F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), less than the effective speed (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rgbClr val="231F2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GB" sz="3200" b="0" i="1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.6</m:t>
                    </m:r>
                    <m:r>
                      <a:rPr lang="en-GB" sz="3200" b="0" i="1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GB" sz="3200" b="0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3200" b="0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  <m:f>
                      <m:fPr>
                        <m:ctrlPr>
                          <a:rPr lang="en-GB" sz="3200" b="0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GB" sz="3200" b="0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GB" sz="3200" b="0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231F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by many orders of magnitude. </a:t>
                </a:r>
                <a:endPara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6961583-717A-4BD2-89F9-30116C5CC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45594"/>
                <a:ext cx="12192000" cy="1902700"/>
              </a:xfrm>
              <a:prstGeom prst="rect">
                <a:avLst/>
              </a:prstGeom>
              <a:blipFill>
                <a:blip r:embed="rId2"/>
                <a:stretch>
                  <a:fillRect l="-1100" t="-1603" b="-92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D056E6C-7DCF-404A-B8BD-76BC15BC0B60}"/>
                  </a:ext>
                </a:extLst>
              </p:cNvPr>
              <p:cNvSpPr/>
              <p:nvPr/>
            </p:nvSpPr>
            <p:spPr>
              <a:xfrm>
                <a:off x="0" y="4547441"/>
                <a:ext cx="121920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an electron of mass m is placed in an electric field of magnitude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electron will experience an acceleration given by Newton’s second law:</a:t>
                </a:r>
                <a:endPara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D056E6C-7DCF-404A-B8BD-76BC15BC0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47441"/>
                <a:ext cx="12192000" cy="1569660"/>
              </a:xfrm>
              <a:prstGeom prst="rect">
                <a:avLst/>
              </a:prstGeom>
              <a:blipFill>
                <a:blip r:embed="rId3"/>
                <a:stretch>
                  <a:fillRect l="-1100" t="-5447" r="-1350" b="-116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BC2DC3E-4954-4F99-B1BE-35DE924B4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299" y="5685281"/>
            <a:ext cx="3036461" cy="108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5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50E91E-229F-499D-BB0D-90E2A370B8B7}"/>
              </a:ext>
            </a:extLst>
          </p:cNvPr>
          <p:cNvSpPr/>
          <p:nvPr/>
        </p:nvSpPr>
        <p:spPr>
          <a:xfrm>
            <a:off x="0" y="0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any instant, on average, the electrons will have drift speed</a:t>
            </a: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944E24-7DA8-476A-8BD4-CDDAC666D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19" y="577370"/>
            <a:ext cx="3106004" cy="11062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02302-F553-4E6A-A76D-9E33ED80B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513" y="1695645"/>
            <a:ext cx="2177820" cy="990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4C9517-48D0-463F-97D1-A0E8BB7329C5}"/>
              </a:ext>
            </a:extLst>
          </p:cNvPr>
          <p:cNvSpPr txBox="1"/>
          <p:nvPr/>
        </p:nvSpPr>
        <p:spPr>
          <a:xfrm>
            <a:off x="110816" y="1833372"/>
            <a:ext cx="172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5CD114-87B2-4AE1-93C0-350FD336B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280" y="1380427"/>
            <a:ext cx="4380411" cy="155912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9C78B3B-9EF6-4F3E-B637-1328B4054D04}"/>
              </a:ext>
            </a:extLst>
          </p:cNvPr>
          <p:cNvCxnSpPr>
            <a:cxnSpLocks/>
          </p:cNvCxnSpPr>
          <p:nvPr/>
        </p:nvCxnSpPr>
        <p:spPr>
          <a:xfrm>
            <a:off x="4071323" y="2248892"/>
            <a:ext cx="282643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2043CA3-1919-405C-A9C3-68E29D009F29}"/>
              </a:ext>
            </a:extLst>
          </p:cNvPr>
          <p:cNvSpPr/>
          <p:nvPr/>
        </p:nvSpPr>
        <p:spPr>
          <a:xfrm>
            <a:off x="145432" y="3008733"/>
            <a:ext cx="38753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we can write as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8E2D10-C694-494E-B0AE-0CB2A64D8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784" y="2738938"/>
            <a:ext cx="2735616" cy="120732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EE4008-1A22-45AE-A2E1-001FC016357C}"/>
              </a:ext>
            </a:extLst>
          </p:cNvPr>
          <p:cNvGrpSpPr/>
          <p:nvPr/>
        </p:nvGrpSpPr>
        <p:grpSpPr>
          <a:xfrm>
            <a:off x="7174375" y="3083426"/>
            <a:ext cx="2854233" cy="564239"/>
            <a:chOff x="5846935" y="2800812"/>
            <a:chExt cx="2854233" cy="5642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3CA33B-7D1A-41C1-AF01-155C253C6BF0}"/>
                </a:ext>
              </a:extLst>
            </p:cNvPr>
            <p:cNvSpPr txBox="1"/>
            <p:nvPr/>
          </p:nvSpPr>
          <p:spPr>
            <a:xfrm>
              <a:off x="5846935" y="2841831"/>
              <a:ext cx="14473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 have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C02AC04-4FDA-4743-9391-101FA2AF7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4299" y="2800812"/>
              <a:ext cx="1406869" cy="509508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61F7E70-5C44-47B0-BD70-13D384C842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8759" y="3685692"/>
            <a:ext cx="2144050" cy="1076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A1AF8FC-D477-4BFB-B6D5-8D5C74E35DD0}"/>
                  </a:ext>
                </a:extLst>
              </p:cNvPr>
              <p:cNvSpPr/>
              <p:nvPr/>
            </p:nvSpPr>
            <p:spPr>
              <a:xfrm>
                <a:off x="4660828" y="820385"/>
                <a:ext cx="713747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231F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en-US" sz="2800" dirty="0">
                    <a:solidFill>
                      <a:srgbClr val="231F2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average time between collisions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A1AF8FC-D477-4BFB-B6D5-8D5C74E35D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828" y="820385"/>
                <a:ext cx="7137472" cy="523220"/>
              </a:xfrm>
              <a:prstGeom prst="rect">
                <a:avLst/>
              </a:prstGeom>
              <a:blipFill>
                <a:blip r:embed="rId8"/>
                <a:stretch>
                  <a:fillRect l="-1795" t="-12941" b="-3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0F232D93-D99F-488C-8B4C-CAB0C3C9F59C}"/>
              </a:ext>
            </a:extLst>
          </p:cNvPr>
          <p:cNvSpPr/>
          <p:nvPr/>
        </p:nvSpPr>
        <p:spPr>
          <a:xfrm>
            <a:off x="4020784" y="4066680"/>
            <a:ext cx="71374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formula states that metals obey Ohm’s law.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26B4DC-CCD7-497B-B8F3-05F3F07727FD}"/>
                  </a:ext>
                </a:extLst>
              </p:cNvPr>
              <p:cNvSpPr/>
              <p:nvPr/>
            </p:nvSpPr>
            <p:spPr>
              <a:xfrm>
                <a:off x="1" y="4687897"/>
                <a:ext cx="12376149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200" b="0" i="1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GB" sz="3200" b="0" i="1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GB" sz="3200" b="0" i="1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GB" sz="3200" b="0" i="1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GB" sz="3200" b="0" i="1" smtClean="0">
                        <a:solidFill>
                          <a:srgbClr val="231F2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𝑒</m:t>
                    </m:r>
                  </m:oMath>
                </a14:m>
                <a:r>
                  <a:rPr lang="en-US" sz="3200" dirty="0">
                    <a:solidFill>
                      <a:srgbClr val="231F20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are constants and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231F2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3200" i="1">
                        <a:solidFill>
                          <a:srgbClr val="231F2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average time (or mean free time) between collisions, is a constant, independent of the strength of the applied electric field. Thus, because the right side of Eq. is independent of the field magnitude, metals obey Ohm’s law. </a:t>
                </a:r>
                <a:endPara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26B4DC-CCD7-497B-B8F3-05F3F0772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687897"/>
                <a:ext cx="12376149" cy="2062103"/>
              </a:xfrm>
              <a:prstGeom prst="rect">
                <a:avLst/>
              </a:prstGeom>
              <a:blipFill>
                <a:blip r:embed="rId9"/>
                <a:stretch>
                  <a:fillRect l="-1232" t="-4142" r="-887" b="-8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09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6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92405C-08D5-402D-9FC9-6723F40737AB}"/>
              </a:ext>
            </a:extLst>
          </p:cNvPr>
          <p:cNvSpPr/>
          <p:nvPr/>
        </p:nvSpPr>
        <p:spPr>
          <a:xfrm>
            <a:off x="0" y="0"/>
            <a:ext cx="41077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Problem 26.05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3F5F3A7-197B-49A0-A889-0C1954DA60F1}"/>
                  </a:ext>
                </a:extLst>
              </p:cNvPr>
              <p:cNvSpPr/>
              <p:nvPr/>
            </p:nvSpPr>
            <p:spPr>
              <a:xfrm>
                <a:off x="0" y="584775"/>
                <a:ext cx="12192000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What is the mean free time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between collisions for the conduction electrons in copper? </a:t>
                </a:r>
                <a:endPara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3F5F3A7-197B-49A0-A889-0C1954DA6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4775"/>
                <a:ext cx="12192000" cy="1077218"/>
              </a:xfrm>
              <a:prstGeom prst="rect">
                <a:avLst/>
              </a:prstGeom>
              <a:blipFill>
                <a:blip r:embed="rId2"/>
                <a:stretch>
                  <a:fillRect l="-1250" t="-7910" b="-16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F1767A9-8CD4-4F8B-A276-04B85E66D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090" y="1135759"/>
            <a:ext cx="2388193" cy="1336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3B7E7B-770F-4EA9-8078-660E41C8319E}"/>
                  </a:ext>
                </a:extLst>
              </p:cNvPr>
              <p:cNvSpPr/>
              <p:nvPr/>
            </p:nvSpPr>
            <p:spPr>
              <a:xfrm>
                <a:off x="0" y="2472434"/>
                <a:ext cx="948055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number of conduction electrons per unit volume in copper is </a:t>
                </a:r>
              </a:p>
              <a:p>
                <a14:m>
                  <m:oMath xmlns:m="http://schemas.openxmlformats.org/officeDocument/2006/math">
                    <m:r>
                      <a:rPr lang="en-GB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49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×</m:t>
                    </m:r>
                    <m:sSup>
                      <m:sSupPr>
                        <m:ctrlPr>
                          <a:rPr lang="en-GB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28</m:t>
                        </m:r>
                      </m:sup>
                    </m:sSup>
                    <m:r>
                      <a:rPr lang="en-US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GB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GB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GB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83B7E7B-770F-4EA9-8078-660E41C83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72434"/>
                <a:ext cx="9480550" cy="954107"/>
              </a:xfrm>
              <a:prstGeom prst="rect">
                <a:avLst/>
              </a:prstGeom>
              <a:blipFill>
                <a:blip r:embed="rId4"/>
                <a:stretch>
                  <a:fillRect l="-1286" t="-7051" r="-1543" b="-173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F219449-1A6A-49BA-9299-0157493FA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300" y="3574401"/>
            <a:ext cx="7569580" cy="9263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FE219E-75F8-47D6-BFE8-B07FEC86A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99" y="4874542"/>
            <a:ext cx="7609677" cy="9263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4AE6D74-0C4A-4846-91E0-3F1681ECF029}"/>
              </a:ext>
            </a:extLst>
          </p:cNvPr>
          <p:cNvGrpSpPr/>
          <p:nvPr/>
        </p:nvGrpSpPr>
        <p:grpSpPr>
          <a:xfrm>
            <a:off x="6322283" y="1216147"/>
            <a:ext cx="4457541" cy="1270299"/>
            <a:chOff x="6322283" y="1216147"/>
            <a:chExt cx="4457541" cy="12702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D90F0A-1A23-41C9-9E87-3EB783CA7FA3}"/>
                </a:ext>
              </a:extLst>
            </p:cNvPr>
            <p:cNvSpPr txBox="1"/>
            <p:nvPr/>
          </p:nvSpPr>
          <p:spPr>
            <a:xfrm>
              <a:off x="8429501" y="1216147"/>
              <a:ext cx="19623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Numerator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9C08BC-F86F-46C3-9C13-9FD58E3BB388}"/>
                </a:ext>
              </a:extLst>
            </p:cNvPr>
            <p:cNvSpPr txBox="1"/>
            <p:nvPr/>
          </p:nvSpPr>
          <p:spPr>
            <a:xfrm>
              <a:off x="8429501" y="1901671"/>
              <a:ext cx="23503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Denominator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7E1146-40E6-48D2-BB0E-CB5272446960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6322283" y="1508534"/>
              <a:ext cx="2107218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AE81A64-CE35-4F2D-A970-387504860E04}"/>
                </a:ext>
              </a:extLst>
            </p:cNvPr>
            <p:cNvCxnSpPr/>
            <p:nvPr/>
          </p:nvCxnSpPr>
          <p:spPr>
            <a:xfrm flipH="1" flipV="1">
              <a:off x="6322283" y="2173643"/>
              <a:ext cx="2107218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078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45CDF9-0772-46AC-83C9-9D60AE452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6" y="47643"/>
            <a:ext cx="8570471" cy="1047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47B2A5-C65D-4AEA-8E2B-3B8873C6BCFE}"/>
                  </a:ext>
                </a:extLst>
              </p:cNvPr>
              <p:cNvSpPr/>
              <p:nvPr/>
            </p:nvSpPr>
            <p:spPr>
              <a:xfrm>
                <a:off x="43286" y="1450286"/>
                <a:ext cx="10680296" cy="557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The mean free path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assume </a:t>
                </a:r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GB" sz="28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47B2A5-C65D-4AEA-8E2B-3B8873C6B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6" y="1450286"/>
                <a:ext cx="10680296" cy="557717"/>
              </a:xfrm>
              <a:prstGeom prst="rect">
                <a:avLst/>
              </a:prstGeom>
              <a:blipFill>
                <a:blip r:embed="rId3"/>
                <a:stretch>
                  <a:fillRect l="-1142" t="-12088" r="-228" b="-24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2FFFB3B-FE53-45F2-A1EC-5D2305094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6" y="2363170"/>
            <a:ext cx="5995001" cy="184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4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1D5D32-D587-44C4-856E-BDACDBE1573D}"/>
              </a:ext>
            </a:extLst>
          </p:cNvPr>
          <p:cNvSpPr/>
          <p:nvPr/>
        </p:nvSpPr>
        <p:spPr>
          <a:xfrm>
            <a:off x="0" y="0"/>
            <a:ext cx="23839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4-5 POWER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92BE3-EEA5-4A66-BE22-10893DFF6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4435"/>
            <a:ext cx="8994437" cy="1421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D57F05-808C-40FD-BFC3-88997A944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74" y="0"/>
            <a:ext cx="3186526" cy="36639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BE5E73-4D17-4B86-AA8B-1A1777D558FD}"/>
              </a:ext>
            </a:extLst>
          </p:cNvPr>
          <p:cNvSpPr/>
          <p:nvPr/>
        </p:nvSpPr>
        <p:spPr>
          <a:xfrm>
            <a:off x="-1" y="584775"/>
            <a:ext cx="89944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decrease in electric potential energy from a to b is accompanied by a transfer of energy to some other form. </a:t>
            </a: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897EC8-6A25-40D1-8D0C-4C7CB6EC4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3663950"/>
            <a:ext cx="5308600" cy="924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C08401-A9B4-495F-8144-794C9903A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824" y="3724096"/>
            <a:ext cx="6079150" cy="29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3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E634BD-87B5-4893-ACF7-A039C6396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423400" cy="24353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443B84-2E9E-4C45-B1D8-94AB7CD076EF}"/>
              </a:ext>
            </a:extLst>
          </p:cNvPr>
          <p:cNvSpPr/>
          <p:nvPr/>
        </p:nvSpPr>
        <p:spPr>
          <a:xfrm>
            <a:off x="3714750" y="2318469"/>
            <a:ext cx="57975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and (b) tie, then (d), then (c)</a:t>
            </a: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92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6E0460-1D65-49F5-957B-9B03FE46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819"/>
            <a:ext cx="8416522" cy="27824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ECC6AC-B945-4F2A-999D-0711F10DC9C8}"/>
              </a:ext>
            </a:extLst>
          </p:cNvPr>
          <p:cNvSpPr/>
          <p:nvPr/>
        </p:nvSpPr>
        <p:spPr>
          <a:xfrm>
            <a:off x="0" y="-105450"/>
            <a:ext cx="31394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Problem 26.06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AD232-04D7-4B65-A835-12ADCFA1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92" y="5732923"/>
            <a:ext cx="5918200" cy="1031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E099D1-4A53-4946-B860-9572CE68E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425" y="4062471"/>
            <a:ext cx="6819900" cy="161316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A10D4E8-44DA-4117-BEC6-747D3A41A548}"/>
              </a:ext>
            </a:extLst>
          </p:cNvPr>
          <p:cNvGrpSpPr/>
          <p:nvPr/>
        </p:nvGrpSpPr>
        <p:grpSpPr>
          <a:xfrm>
            <a:off x="0" y="3288364"/>
            <a:ext cx="5264150" cy="1034965"/>
            <a:chOff x="0" y="3424758"/>
            <a:chExt cx="5264150" cy="10349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E4ADD46-33F7-4BF6-8F1A-02E0014DD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300" y="3424758"/>
              <a:ext cx="4895850" cy="103496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A46D2B-32EF-49D6-8B0E-2CC5562507AA}"/>
                </a:ext>
              </a:extLst>
            </p:cNvPr>
            <p:cNvSpPr txBox="1"/>
            <p:nvPr/>
          </p:nvSpPr>
          <p:spPr>
            <a:xfrm>
              <a:off x="0" y="3614090"/>
              <a:ext cx="526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1-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61097F-B95C-4AA1-817D-BE76D733C035}"/>
              </a:ext>
            </a:extLst>
          </p:cNvPr>
          <p:cNvGrpSpPr/>
          <p:nvPr/>
        </p:nvGrpSpPr>
        <p:grpSpPr>
          <a:xfrm>
            <a:off x="-3508" y="4476458"/>
            <a:ext cx="4654550" cy="1063828"/>
            <a:chOff x="0" y="4507820"/>
            <a:chExt cx="4654550" cy="10638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8770B27-493D-46BC-9A7A-084C62E35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300" y="4507820"/>
              <a:ext cx="4286250" cy="106382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0B490A-5782-4583-BE60-6B5C23A5908B}"/>
                </a:ext>
              </a:extLst>
            </p:cNvPr>
            <p:cNvSpPr txBox="1"/>
            <p:nvPr/>
          </p:nvSpPr>
          <p:spPr>
            <a:xfrm>
              <a:off x="0" y="4688849"/>
              <a:ext cx="5261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2-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491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C1DB6B-F391-4EB2-A941-D96FDA02445C}"/>
              </a:ext>
            </a:extLst>
          </p:cNvPr>
          <p:cNvSpPr/>
          <p:nvPr/>
        </p:nvSpPr>
        <p:spPr>
          <a:xfrm>
            <a:off x="0" y="0"/>
            <a:ext cx="3734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4-1 Electric Current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8C35F1-BB95-48D0-8ED2-06CCF759C891}"/>
              </a:ext>
            </a:extLst>
          </p:cNvPr>
          <p:cNvSpPr/>
          <p:nvPr/>
        </p:nvSpPr>
        <p:spPr>
          <a:xfrm>
            <a:off x="0" y="584775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Although an electric current is a stream of moving charges, not all moving charges constitute an electric current. 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A05F4-F54D-47B4-A2EE-3B7676121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17" y="1538881"/>
            <a:ext cx="4659904" cy="2250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45A8B5-9038-4B6C-A34F-3BA8C3F686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1" b="2777"/>
          <a:stretch/>
        </p:blipFill>
        <p:spPr>
          <a:xfrm>
            <a:off x="6989615" y="1574452"/>
            <a:ext cx="4332946" cy="22507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6CA4EE-AB0B-4663-BED0-E469E71817E3}"/>
              </a:ext>
            </a:extLst>
          </p:cNvPr>
          <p:cNvSpPr/>
          <p:nvPr/>
        </p:nvSpPr>
        <p:spPr>
          <a:xfrm>
            <a:off x="606117" y="3860769"/>
            <a:ext cx="502136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loop of copper in electrostatic equilibrium. The entire loop is at a single potential, and the electric field is zero at all points inside the copper.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EAE3C-9BE4-4D7E-B7B6-A633E6FD3E96}"/>
              </a:ext>
            </a:extLst>
          </p:cNvPr>
          <p:cNvSpPr/>
          <p:nvPr/>
        </p:nvSpPr>
        <p:spPr>
          <a:xfrm>
            <a:off x="5925313" y="3860769"/>
            <a:ext cx="616316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a battery imposes an electric potential difference between the ends of the loop.</a:t>
            </a:r>
          </a:p>
          <a:p>
            <a:r>
              <a:rPr lang="en-US" sz="2600" dirty="0">
                <a:solidFill>
                  <a:srgbClr val="231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Electric fields act inside the material making up the loop, exerting forces on the conduction electrons, causing them to move and thus establishing a current. </a:t>
            </a:r>
            <a:endParaRPr lang="en-GB" sz="2600" dirty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FD8C54-16D2-41F9-B589-F89232B4051D}"/>
              </a:ext>
            </a:extLst>
          </p:cNvPr>
          <p:cNvSpPr txBox="1"/>
          <p:nvPr/>
        </p:nvSpPr>
        <p:spPr>
          <a:xfrm>
            <a:off x="381773" y="6066147"/>
            <a:ext cx="46599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There is no net transport of charge and thus no current through the wire.</a:t>
            </a:r>
          </a:p>
        </p:txBody>
      </p:sp>
    </p:spTree>
    <p:extLst>
      <p:ext uri="{BB962C8B-B14F-4D97-AF65-F5344CB8AC3E}">
        <p14:creationId xmlns:p14="http://schemas.microsoft.com/office/powerpoint/2010/main" val="26023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09B25-4A04-4019-A64E-CBAC7DCA068B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charge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𝑑𝑞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passes through a hypothetical plane (such as aa’) in time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the current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through that plane is defined as</a:t>
                </a:r>
                <a:endPara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6309B25-4A04-4019-A64E-CBAC7DCA0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954107"/>
              </a:xfrm>
              <a:prstGeom prst="rect">
                <a:avLst/>
              </a:prstGeom>
              <a:blipFill>
                <a:blip r:embed="rId2"/>
                <a:stretch>
                  <a:fillRect l="-850" t="-6369" b="-165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D98307A-006F-4173-9FF9-1F2C1EAB6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843" y="2137609"/>
            <a:ext cx="4573684" cy="9837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FAF11E-517D-43F7-9DB7-7D3B7D228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13" y="3393032"/>
            <a:ext cx="7173746" cy="532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79B5BF-23E0-4262-9A03-4D06AB57FA72}"/>
              </a:ext>
            </a:extLst>
          </p:cNvPr>
          <p:cNvSpPr txBox="1"/>
          <p:nvPr/>
        </p:nvSpPr>
        <p:spPr>
          <a:xfrm>
            <a:off x="1552846" y="3973770"/>
            <a:ext cx="5743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is scalar not 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985E8-C72E-4051-BDE0-4BDFCE237DF6}"/>
              </a:ext>
            </a:extLst>
          </p:cNvPr>
          <p:cNvSpPr txBox="1"/>
          <p:nvPr/>
        </p:nvSpPr>
        <p:spPr>
          <a:xfrm>
            <a:off x="1739008" y="4729503"/>
            <a:ext cx="5519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‘1 Amp North’  just ‘1 Amp’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4C80AC-54C2-4CB1-AE59-D361BC5EC0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50"/>
          <a:stretch/>
        </p:blipFill>
        <p:spPr>
          <a:xfrm>
            <a:off x="7204057" y="558697"/>
            <a:ext cx="4573684" cy="26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6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0A9725-66F6-42E5-812B-5E1F021A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15" y="5834611"/>
            <a:ext cx="3946090" cy="8818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F5A388-CE43-4A14-9EE0-7FE486830DB8}"/>
              </a:ext>
            </a:extLst>
          </p:cNvPr>
          <p:cNvSpPr/>
          <p:nvPr/>
        </p:nvSpPr>
        <p:spPr>
          <a:xfrm>
            <a:off x="5655502" y="115245"/>
            <a:ext cx="63548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historical reasons, we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following convention:</a:t>
            </a: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D4180-A14B-4C77-9F2D-293EAAE8D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44" y="0"/>
            <a:ext cx="4428971" cy="2472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14A70D-6E19-4A78-AD79-79C0DDED8A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71" t="28668" r="3135" b="8122"/>
          <a:stretch/>
        </p:blipFill>
        <p:spPr>
          <a:xfrm>
            <a:off x="400691" y="2559055"/>
            <a:ext cx="3701441" cy="327555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D918D5C-C335-414D-BACD-CB8576BAAC81}"/>
              </a:ext>
            </a:extLst>
          </p:cNvPr>
          <p:cNvGrpSpPr/>
          <p:nvPr/>
        </p:nvGrpSpPr>
        <p:grpSpPr>
          <a:xfrm>
            <a:off x="5655502" y="1478071"/>
            <a:ext cx="5928987" cy="4797469"/>
            <a:chOff x="5655502" y="1478071"/>
            <a:chExt cx="5928987" cy="479746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BFEF11-B6D6-4B7C-85DD-461592AA8A23}"/>
                </a:ext>
              </a:extLst>
            </p:cNvPr>
            <p:cNvSpPr/>
            <p:nvPr/>
          </p:nvSpPr>
          <p:spPr>
            <a:xfrm>
              <a:off x="6081385" y="1874335"/>
              <a:ext cx="5503104" cy="4401205"/>
            </a:xfrm>
            <a:prstGeom prst="rect">
              <a:avLst/>
            </a:prstGeom>
            <a:solidFill>
              <a:srgbClr val="E5ECF0"/>
            </a:solidFill>
          </p:spPr>
          <p:txBody>
            <a:bodyPr wrap="square">
              <a:spAutoFit/>
            </a:bodyPr>
            <a:lstStyle/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current arrow is drawn in the direction in which positive charge carriers would move, even if the actual charge carriers are negative and move in the opposite direction.</a:t>
              </a:r>
              <a:endParaRPr lang="en-GB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2723429-BFBA-441D-AF00-E37BFCF54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5502" y="1478071"/>
              <a:ext cx="648838" cy="700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553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C88F60-3D9C-4519-ADCE-B930B34E7AAA}"/>
                  </a:ext>
                </a:extLst>
              </p:cNvPr>
              <p:cNvSpPr txBox="1"/>
              <p:nvPr/>
            </p:nvSpPr>
            <p:spPr>
              <a:xfrm>
                <a:off x="0" y="11772"/>
                <a:ext cx="7867085" cy="644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GB" sz="3200" dirty="0"/>
                  <a:t>The direction of Electric Field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GB" sz="3200" dirty="0"/>
                  <a:t> from </a:t>
                </a:r>
                <a:endPara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C88F60-3D9C-4519-ADCE-B930B34E7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772"/>
                <a:ext cx="7867085" cy="644664"/>
              </a:xfrm>
              <a:prstGeom prst="rect">
                <a:avLst/>
              </a:prstGeom>
              <a:blipFill>
                <a:blip r:embed="rId2"/>
                <a:stretch>
                  <a:fillRect l="-1704" t="-1887" r="-2479" b="-311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CBD77AB-BC06-4E35-86D9-00C59D99FF49}"/>
              </a:ext>
            </a:extLst>
          </p:cNvPr>
          <p:cNvSpPr/>
          <p:nvPr/>
        </p:nvSpPr>
        <p:spPr>
          <a:xfrm>
            <a:off x="7756323" y="95852"/>
            <a:ext cx="12033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GB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n-GB" sz="3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endParaRPr lang="en-GB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95A984-4713-4D73-991A-BC333CEEBCC9}"/>
              </a:ext>
            </a:extLst>
          </p:cNvPr>
          <p:cNvGrpSpPr/>
          <p:nvPr/>
        </p:nvGrpSpPr>
        <p:grpSpPr>
          <a:xfrm>
            <a:off x="19593" y="668849"/>
            <a:ext cx="10829114" cy="1213296"/>
            <a:chOff x="19593" y="668849"/>
            <a:chExt cx="10829114" cy="12132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9AE83B-6F72-4FD6-AC71-91431908229E}"/>
                </a:ext>
              </a:extLst>
            </p:cNvPr>
            <p:cNvSpPr txBox="1"/>
            <p:nvPr/>
          </p:nvSpPr>
          <p:spPr>
            <a:xfrm>
              <a:off x="19593" y="668849"/>
              <a:ext cx="48901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current direction from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2AFC697-67E9-48CC-9FC6-C5CBA850BA5F}"/>
                    </a:ext>
                  </a:extLst>
                </p:cNvPr>
                <p:cNvSpPr/>
                <p:nvPr/>
              </p:nvSpPr>
              <p:spPr>
                <a:xfrm>
                  <a:off x="2439867" y="1237481"/>
                  <a:ext cx="8408840" cy="6446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GB" sz="3200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  <a:r>
                    <a:rPr lang="en-GB" sz="3200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 to </a:t>
                  </a:r>
                  <a:r>
                    <a:rPr lang="en-GB" sz="3200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– </a:t>
                  </a:r>
                  <a:r>
                    <a:rPr lang="en-GB" sz="32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of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a14:m>
                  <a:r>
                    <a:rPr lang="en-GB" sz="3200" dirty="0"/>
                    <a:t> </a:t>
                  </a:r>
                  <a:r>
                    <a:rPr lang="en-GB" sz="320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even though the carrier is negative (e) </a:t>
                  </a:r>
                  <a:endParaRPr lang="en-GB" sz="20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2AFC697-67E9-48CC-9FC6-C5CBA850BA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9867" y="1237481"/>
                  <a:ext cx="8408840" cy="644664"/>
                </a:xfrm>
                <a:prstGeom prst="rect">
                  <a:avLst/>
                </a:prstGeom>
                <a:blipFill>
                  <a:blip r:embed="rId3"/>
                  <a:stretch>
                    <a:fillRect l="-1884" t="-5660" r="-870" b="-377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FA7C95-ED53-40FB-BA04-B2EA05E7D726}"/>
                  </a:ext>
                </a:extLst>
              </p:cNvPr>
              <p:cNvSpPr txBox="1"/>
              <p:nvPr/>
            </p:nvSpPr>
            <p:spPr>
              <a:xfrm>
                <a:off x="19594" y="2832171"/>
                <a:ext cx="48901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Find the current magnitude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FA7C95-ED53-40FB-BA04-B2EA05E7D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" y="2832171"/>
                <a:ext cx="4890159" cy="523220"/>
              </a:xfrm>
              <a:prstGeom prst="rect">
                <a:avLst/>
              </a:prstGeom>
              <a:blipFill>
                <a:blip r:embed="rId4"/>
                <a:stretch>
                  <a:fillRect l="-2494" t="-11765" b="-34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E304C96-BA19-4CF8-8D12-E8C0D8DFBA8F}"/>
              </a:ext>
            </a:extLst>
          </p:cNvPr>
          <p:cNvGrpSpPr/>
          <p:nvPr/>
        </p:nvGrpSpPr>
        <p:grpSpPr>
          <a:xfrm>
            <a:off x="181533" y="3490177"/>
            <a:ext cx="2884279" cy="2364885"/>
            <a:chOff x="634855" y="3476026"/>
            <a:chExt cx="2884279" cy="236488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631AF0E-C2BA-40B6-BF6B-C1CDA953DDC8}"/>
                </a:ext>
              </a:extLst>
            </p:cNvPr>
            <p:cNvGrpSpPr/>
            <p:nvPr/>
          </p:nvGrpSpPr>
          <p:grpSpPr>
            <a:xfrm>
              <a:off x="634855" y="3476026"/>
              <a:ext cx="2884279" cy="2364885"/>
              <a:chOff x="1186107" y="1496496"/>
              <a:chExt cx="2884279" cy="2364885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1D31BEAA-766A-4181-8EB7-0F6DE2D570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39441" y="1521896"/>
                <a:ext cx="8899" cy="2339485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F3D97A36-691D-490D-8548-2ADD06901F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7860" y="1521896"/>
                <a:ext cx="2752526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C4324A9-F6B5-465B-8296-EAC5B1B801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1314" y="1496496"/>
                <a:ext cx="0" cy="1233257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30C2341-D35F-42F6-AE63-B7E3B0307A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7278" y="1521896"/>
                <a:ext cx="0" cy="116974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695AA8F-D9BB-4961-8348-DE0FBAAF19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1315" y="2691638"/>
                <a:ext cx="1675963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A30EF46-9C00-4853-9636-63B903B102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71265" y="2691638"/>
                <a:ext cx="0" cy="1137957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6E745C-5C32-4A23-AD7A-A8DB81CDDE30}"/>
                  </a:ext>
                </a:extLst>
              </p:cNvPr>
              <p:cNvSpPr txBox="1"/>
              <p:nvPr/>
            </p:nvSpPr>
            <p:spPr>
              <a:xfrm>
                <a:off x="1339441" y="2865729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6A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F479B8-BF70-4FFA-A51E-4BB17E31C704}"/>
                  </a:ext>
                </a:extLst>
              </p:cNvPr>
              <p:cNvSpPr txBox="1"/>
              <p:nvPr/>
            </p:nvSpPr>
            <p:spPr>
              <a:xfrm>
                <a:off x="2350389" y="1906209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2A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45A7A85-126E-470A-B4FA-00143A578F77}"/>
                  </a:ext>
                </a:extLst>
              </p:cNvPr>
              <p:cNvCxnSpPr/>
              <p:nvPr/>
            </p:nvCxnSpPr>
            <p:spPr>
              <a:xfrm flipV="1">
                <a:off x="1186107" y="2691638"/>
                <a:ext cx="0" cy="8127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B8AF3216-07D6-44F7-A9A2-38B06BA86556}"/>
                  </a:ext>
                </a:extLst>
              </p:cNvPr>
              <p:cNvCxnSpPr/>
              <p:nvPr/>
            </p:nvCxnSpPr>
            <p:spPr>
              <a:xfrm>
                <a:off x="2231136" y="1792224"/>
                <a:ext cx="0" cy="799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6C8B808-0CE4-4400-8034-C1C97C333379}"/>
                    </a:ext>
                  </a:extLst>
                </p:cNvPr>
                <p:cNvSpPr/>
                <p:nvPr/>
              </p:nvSpPr>
              <p:spPr>
                <a:xfrm>
                  <a:off x="2720013" y="5114600"/>
                  <a:ext cx="31861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6C8B808-0CE4-4400-8034-C1C97C3333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0013" y="5114600"/>
                  <a:ext cx="31861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089C2BEF-E5A1-4062-A570-55A743473D90}"/>
                    </a:ext>
                  </a:extLst>
                </p:cNvPr>
                <p:cNvSpPr/>
                <p:nvPr/>
              </p:nvSpPr>
              <p:spPr>
                <a:xfrm>
                  <a:off x="3122083" y="3829637"/>
                  <a:ext cx="31861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089C2BEF-E5A1-4062-A570-55A743473D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2083" y="3829637"/>
                  <a:ext cx="318613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6CD02C1-E0DC-4CF5-8A54-D5A6BA643D76}"/>
              </a:ext>
            </a:extLst>
          </p:cNvPr>
          <p:cNvGrpSpPr/>
          <p:nvPr/>
        </p:nvGrpSpPr>
        <p:grpSpPr>
          <a:xfrm>
            <a:off x="3533268" y="3490177"/>
            <a:ext cx="4015522" cy="2364885"/>
            <a:chOff x="3533268" y="3490177"/>
            <a:chExt cx="4015522" cy="236488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83C0F80-2719-45A5-8C22-10A8A9F2918B}"/>
                </a:ext>
              </a:extLst>
            </p:cNvPr>
            <p:cNvGrpSpPr/>
            <p:nvPr/>
          </p:nvGrpSpPr>
          <p:grpSpPr>
            <a:xfrm>
              <a:off x="3533268" y="3490177"/>
              <a:ext cx="4015522" cy="2364885"/>
              <a:chOff x="6366837" y="3429000"/>
              <a:chExt cx="4015522" cy="2364885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578BAC0-4DAE-485C-BAF3-1A8A3C7056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20171" y="3454400"/>
                <a:ext cx="8899" cy="2339485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F1C9672-7814-42ED-B688-519EDF8DB8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590" y="3454400"/>
                <a:ext cx="2752526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208CFDD-7E17-4AD2-9B7E-998D9AE0A6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32044" y="3429000"/>
                <a:ext cx="0" cy="1233257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E8B0D3F-7039-4713-9A7A-92214FF3C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08008" y="3454400"/>
                <a:ext cx="0" cy="116974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F167F32-800E-402E-ABF1-45E361B351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32045" y="4624142"/>
                <a:ext cx="1675963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26AE98A-4BE5-456D-AA09-CE8EC6CC95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1995" y="4624142"/>
                <a:ext cx="0" cy="1137957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99554D-2DF2-4726-A403-19FC9EB16AE4}"/>
                  </a:ext>
                </a:extLst>
              </p:cNvPr>
              <p:cNvSpPr txBox="1"/>
              <p:nvPr/>
            </p:nvSpPr>
            <p:spPr>
              <a:xfrm>
                <a:off x="6520171" y="4798233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6A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AB94D62-0492-48A1-80D4-B2B8C97328DF}"/>
                  </a:ext>
                </a:extLst>
              </p:cNvPr>
              <p:cNvSpPr txBox="1"/>
              <p:nvPr/>
            </p:nvSpPr>
            <p:spPr>
              <a:xfrm>
                <a:off x="7531119" y="3838713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2A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5DA3BBD3-DE63-4790-AD50-FE0D03114B0C}"/>
                  </a:ext>
                </a:extLst>
              </p:cNvPr>
              <p:cNvCxnSpPr/>
              <p:nvPr/>
            </p:nvCxnSpPr>
            <p:spPr>
              <a:xfrm flipV="1">
                <a:off x="6366837" y="4624142"/>
                <a:ext cx="0" cy="8127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D025F39-1CE7-426F-98DE-C55E84A1B8A9}"/>
                  </a:ext>
                </a:extLst>
              </p:cNvPr>
              <p:cNvCxnSpPr/>
              <p:nvPr/>
            </p:nvCxnSpPr>
            <p:spPr>
              <a:xfrm>
                <a:off x="7411866" y="3724728"/>
                <a:ext cx="0" cy="799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7F00C05-9896-4FAD-BA56-E6B1666693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08008" y="4027398"/>
                <a:ext cx="1174351" cy="11873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D4EF539-F6D3-4A73-8360-259DDF1850F6}"/>
                  </a:ext>
                </a:extLst>
              </p:cNvPr>
              <p:cNvSpPr txBox="1"/>
              <p:nvPr/>
            </p:nvSpPr>
            <p:spPr>
              <a:xfrm>
                <a:off x="9477856" y="3685213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2A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47A7855-753E-4A41-8E78-0345C480BE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2645" y="4121040"/>
                <a:ext cx="8229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147F40F4-2325-4C6B-B3F7-5E237C04D5E6}"/>
                    </a:ext>
                  </a:extLst>
                </p:cNvPr>
                <p:cNvSpPr/>
                <p:nvPr/>
              </p:nvSpPr>
              <p:spPr>
                <a:xfrm>
                  <a:off x="5677819" y="5133786"/>
                  <a:ext cx="31861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147F40F4-2325-4C6B-B3F7-5E237C04D5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7819" y="5133786"/>
                  <a:ext cx="31861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AD4A3303-3574-4349-9B69-3E9DFAD8B324}"/>
                    </a:ext>
                  </a:extLst>
                </p:cNvPr>
                <p:cNvSpPr/>
                <p:nvPr/>
              </p:nvSpPr>
              <p:spPr>
                <a:xfrm>
                  <a:off x="5855773" y="4228719"/>
                  <a:ext cx="31861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AD4A3303-3574-4349-9B69-3E9DFAD8B3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5773" y="4228719"/>
                  <a:ext cx="31861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806312-2EBD-43E6-A46A-71900ED1B355}"/>
              </a:ext>
            </a:extLst>
          </p:cNvPr>
          <p:cNvGrpSpPr/>
          <p:nvPr/>
        </p:nvGrpSpPr>
        <p:grpSpPr>
          <a:xfrm>
            <a:off x="7914637" y="3402909"/>
            <a:ext cx="4015522" cy="2364885"/>
            <a:chOff x="7914637" y="3402909"/>
            <a:chExt cx="4015522" cy="236488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541CD97-18C6-4A14-9D7F-C2FD14E17C5D}"/>
                </a:ext>
              </a:extLst>
            </p:cNvPr>
            <p:cNvGrpSpPr/>
            <p:nvPr/>
          </p:nvGrpSpPr>
          <p:grpSpPr>
            <a:xfrm>
              <a:off x="7914637" y="3402909"/>
              <a:ext cx="4015522" cy="2364885"/>
              <a:chOff x="6366837" y="3429000"/>
              <a:chExt cx="4015522" cy="2364885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992BCE7-4F03-44C3-8BF3-793E83F973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20171" y="3454400"/>
                <a:ext cx="8899" cy="2339485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B0D3940-7F1F-45C0-868F-7CC3260B15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8590" y="3454400"/>
                <a:ext cx="2752526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6EFFC3F-71F9-4582-9A63-D143543B2D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32044" y="3429000"/>
                <a:ext cx="0" cy="1233257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3AA079A-091B-4996-9B66-36E64DD458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08008" y="3454400"/>
                <a:ext cx="0" cy="1169742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FC045F1-61C6-47D1-9E23-BD675F7E0F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32045" y="4624142"/>
                <a:ext cx="1675963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9CDA1F2-A461-472A-A400-48208873F7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1995" y="4624142"/>
                <a:ext cx="0" cy="1137957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BE01446-053E-4EF1-B0B3-3ECDF07F8DD5}"/>
                  </a:ext>
                </a:extLst>
              </p:cNvPr>
              <p:cNvSpPr txBox="1"/>
              <p:nvPr/>
            </p:nvSpPr>
            <p:spPr>
              <a:xfrm>
                <a:off x="6520171" y="4798233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6A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60360E2-79B4-40A6-9F18-7B31E65638BA}"/>
                  </a:ext>
                </a:extLst>
              </p:cNvPr>
              <p:cNvSpPr txBox="1"/>
              <p:nvPr/>
            </p:nvSpPr>
            <p:spPr>
              <a:xfrm>
                <a:off x="7531119" y="3838713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2A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FCA01AEC-FE7F-429C-A20F-F549D99F103D}"/>
                  </a:ext>
                </a:extLst>
              </p:cNvPr>
              <p:cNvCxnSpPr/>
              <p:nvPr/>
            </p:nvCxnSpPr>
            <p:spPr>
              <a:xfrm flipV="1">
                <a:off x="6366837" y="4624142"/>
                <a:ext cx="0" cy="81276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67A3EE3-C31E-4651-98AE-DFD59C710DE5}"/>
                  </a:ext>
                </a:extLst>
              </p:cNvPr>
              <p:cNvCxnSpPr/>
              <p:nvPr/>
            </p:nvCxnSpPr>
            <p:spPr>
              <a:xfrm>
                <a:off x="7411866" y="3724728"/>
                <a:ext cx="0" cy="7994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374C1B9-CEC8-4579-AF7F-7A52502D5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08008" y="4027398"/>
                <a:ext cx="1174351" cy="11873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6DD0EDE-E21B-478C-905A-F306F24EDD1A}"/>
                  </a:ext>
                </a:extLst>
              </p:cNvPr>
              <p:cNvSpPr txBox="1"/>
              <p:nvPr/>
            </p:nvSpPr>
            <p:spPr>
              <a:xfrm>
                <a:off x="9477856" y="3685213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2A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30A2352A-61DF-4538-AE3C-3F4F25D0B7A5}"/>
                    </a:ext>
                  </a:extLst>
                </p:cNvPr>
                <p:cNvSpPr/>
                <p:nvPr/>
              </p:nvSpPr>
              <p:spPr>
                <a:xfrm>
                  <a:off x="10051541" y="5128751"/>
                  <a:ext cx="31861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30A2352A-61DF-4538-AE3C-3F4F25D0B7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1541" y="5128751"/>
                  <a:ext cx="31861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2676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269308-FD26-46CE-B14F-8CCFC348A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6" y="0"/>
            <a:ext cx="10676351" cy="32467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B5AD54-710B-409B-A28E-7E80EA7A9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10" t="25791" r="3265" b="3801"/>
          <a:stretch/>
        </p:blipFill>
        <p:spPr>
          <a:xfrm>
            <a:off x="2839233" y="3246766"/>
            <a:ext cx="6793282" cy="3469517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21F5B288-564D-4D76-A00E-F0B71467AECB}"/>
              </a:ext>
            </a:extLst>
          </p:cNvPr>
          <p:cNvSpPr/>
          <p:nvPr/>
        </p:nvSpPr>
        <p:spPr>
          <a:xfrm>
            <a:off x="5981700" y="4441825"/>
            <a:ext cx="171450" cy="260350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3E1218-1270-43F4-BAC1-7F8E79E0CDDB}"/>
              </a:ext>
            </a:extLst>
          </p:cNvPr>
          <p:cNvSpPr txBox="1"/>
          <p:nvPr/>
        </p:nvSpPr>
        <p:spPr>
          <a:xfrm>
            <a:off x="6130446" y="4427526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3A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904EFD4-F760-4FA3-A58B-A01AF5DDAF91}"/>
              </a:ext>
            </a:extLst>
          </p:cNvPr>
          <p:cNvSpPr/>
          <p:nvPr/>
        </p:nvSpPr>
        <p:spPr>
          <a:xfrm>
            <a:off x="4813299" y="4733925"/>
            <a:ext cx="752475" cy="20955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6332F-012C-4487-B018-18B8490D0E59}"/>
              </a:ext>
            </a:extLst>
          </p:cNvPr>
          <p:cNvSpPr txBox="1"/>
          <p:nvPr/>
        </p:nvSpPr>
        <p:spPr>
          <a:xfrm>
            <a:off x="4933471" y="4387334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5A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A31F6FCB-A8BE-4404-82DD-D700AB239D94}"/>
              </a:ext>
            </a:extLst>
          </p:cNvPr>
          <p:cNvSpPr/>
          <p:nvPr/>
        </p:nvSpPr>
        <p:spPr>
          <a:xfrm rot="10800000">
            <a:off x="5981700" y="4943475"/>
            <a:ext cx="174625" cy="212725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3F4EF-7ACD-41DF-837F-03C6ACC6C51A}"/>
              </a:ext>
            </a:extLst>
          </p:cNvPr>
          <p:cNvSpPr txBox="1"/>
          <p:nvPr/>
        </p:nvSpPr>
        <p:spPr>
          <a:xfrm>
            <a:off x="6127750" y="483870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2A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AC9D239-C1B7-4C24-9655-519E841C9B24}"/>
              </a:ext>
            </a:extLst>
          </p:cNvPr>
          <p:cNvSpPr/>
          <p:nvPr/>
        </p:nvSpPr>
        <p:spPr>
          <a:xfrm>
            <a:off x="6559549" y="5168850"/>
            <a:ext cx="752475" cy="20955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24BE9E-D380-4E5E-BC80-0A69E0C12D29}"/>
              </a:ext>
            </a:extLst>
          </p:cNvPr>
          <p:cNvSpPr txBox="1"/>
          <p:nvPr/>
        </p:nvSpPr>
        <p:spPr>
          <a:xfrm>
            <a:off x="6651146" y="5381060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6A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F8DE09C-8342-4845-AD89-F014BB20D031}"/>
              </a:ext>
            </a:extLst>
          </p:cNvPr>
          <p:cNvSpPr/>
          <p:nvPr/>
        </p:nvSpPr>
        <p:spPr>
          <a:xfrm rot="5400000">
            <a:off x="7586663" y="5628948"/>
            <a:ext cx="481011" cy="2428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7381B8-3A8A-4097-818A-205052F88F19}"/>
              </a:ext>
            </a:extLst>
          </p:cNvPr>
          <p:cNvSpPr txBox="1"/>
          <p:nvPr/>
        </p:nvSpPr>
        <p:spPr>
          <a:xfrm>
            <a:off x="7853363" y="5509886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8A</a:t>
            </a:r>
          </a:p>
        </p:txBody>
      </p:sp>
    </p:spTree>
    <p:extLst>
      <p:ext uri="{BB962C8B-B14F-4D97-AF65-F5344CB8AC3E}">
        <p14:creationId xmlns:p14="http://schemas.microsoft.com/office/powerpoint/2010/main" val="248031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5AEB2B6-BFFA-41B4-92A8-A43EC9EF8800}"/>
                  </a:ext>
                </a:extLst>
              </p:cNvPr>
              <p:cNvSpPr/>
              <p:nvPr/>
            </p:nvSpPr>
            <p:spPr>
              <a:xfrm>
                <a:off x="0" y="0"/>
                <a:ext cx="5421421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4-2  CURRENT DENSITY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2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sz="32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</m:acc>
                  </m:oMath>
                </a14:m>
                <a:r>
                  <a:rPr lang="en-GB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5AEB2B6-BFFA-41B4-92A8-A43EC9EF8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5421421" cy="644664"/>
              </a:xfrm>
              <a:prstGeom prst="rect">
                <a:avLst/>
              </a:prstGeom>
              <a:blipFill>
                <a:blip r:embed="rId2"/>
                <a:stretch>
                  <a:fillRect l="-2812" t="-3774" r="-1800" b="-292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90E070-37FC-49EE-AFEF-93DAC8005173}"/>
              </a:ext>
            </a:extLst>
          </p:cNvPr>
          <p:cNvSpPr txBox="1"/>
          <p:nvPr/>
        </p:nvSpPr>
        <p:spPr>
          <a:xfrm>
            <a:off x="0" y="637468"/>
            <a:ext cx="127398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flow of the charges through cross section of conductor at the particular </a:t>
            </a:r>
          </a:p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4F5AF3-11F3-4DB5-B872-C3219081CB5B}"/>
              </a:ext>
            </a:extLst>
          </p:cNvPr>
          <p:cNvSpPr/>
          <p:nvPr/>
        </p:nvSpPr>
        <p:spPr>
          <a:xfrm>
            <a:off x="0" y="4239111"/>
            <a:ext cx="98215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magnitude J is equal to the current per unit area through that element.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1C90C1-EC46-4B21-81D0-DCF5B2D7DF20}"/>
                  </a:ext>
                </a:extLst>
              </p:cNvPr>
              <p:cNvSpPr txBox="1"/>
              <p:nvPr/>
            </p:nvSpPr>
            <p:spPr>
              <a:xfrm>
                <a:off x="4454433" y="2087101"/>
                <a:ext cx="1801454" cy="1130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e>
                      </m:nary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</m:acc>
                    </m:oMath>
                  </m:oMathPara>
                </a14:m>
                <a:endPara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1C90C1-EC46-4B21-81D0-DCF5B2D7D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433" y="2087101"/>
                <a:ext cx="1801454" cy="11301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833E6F-FCC1-442C-BBF5-99265E554CF5}"/>
                  </a:ext>
                </a:extLst>
              </p:cNvPr>
              <p:cNvSpPr txBox="1"/>
              <p:nvPr/>
            </p:nvSpPr>
            <p:spPr>
              <a:xfrm>
                <a:off x="-47026" y="2693479"/>
                <a:ext cx="4289444" cy="5868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𝑑𝐴</m:t>
                        </m:r>
                      </m:e>
                    </m:acc>
                  </m:oMath>
                </a14:m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parallel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833E6F-FCC1-442C-BBF5-99265E554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026" y="2693479"/>
                <a:ext cx="4289444" cy="586892"/>
              </a:xfrm>
              <a:prstGeom prst="rect">
                <a:avLst/>
              </a:prstGeom>
              <a:blipFill>
                <a:blip r:embed="rId4"/>
                <a:stretch>
                  <a:fillRect l="-2841" r="-1420" b="-2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C6289-BA0E-47F1-8860-BECFD0255E78}"/>
                  </a:ext>
                </a:extLst>
              </p:cNvPr>
              <p:cNvSpPr txBox="1"/>
              <p:nvPr/>
            </p:nvSpPr>
            <p:spPr>
              <a:xfrm>
                <a:off x="3274423" y="3168975"/>
                <a:ext cx="5684441" cy="1130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nary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𝑑𝐴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</m:nary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𝐽𝐴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,−→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GB" sz="28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C6289-BA0E-47F1-8860-BECFD0255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423" y="3168975"/>
                <a:ext cx="5684441" cy="11301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5188AF8-7914-405C-A883-FBCA7F3616CD}"/>
                  </a:ext>
                </a:extLst>
              </p:cNvPr>
              <p:cNvSpPr/>
              <p:nvPr/>
            </p:nvSpPr>
            <p:spPr>
              <a:xfrm>
                <a:off x="0" y="4774652"/>
                <a:ext cx="12192000" cy="11371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GB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sz="32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</m:acc>
                  </m:oMath>
                </a14:m>
                <a:r>
                  <a:rPr lang="en-GB" sz="3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the same direction as the velocity of the moving charges if they are positive and the opposite direction if they are negative.</a:t>
                </a:r>
                <a:endParaRPr lang="en-GB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5188AF8-7914-405C-A883-FBCA7F36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74652"/>
                <a:ext cx="12192000" cy="1137106"/>
              </a:xfrm>
              <a:prstGeom prst="rect">
                <a:avLst/>
              </a:prstGeom>
              <a:blipFill>
                <a:blip r:embed="rId6"/>
                <a:stretch>
                  <a:fillRect l="-1100" t="-2139" r="-1550" b="-16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F8ADA2-F42A-48E5-BFF0-EC85249D75B0}"/>
                  </a:ext>
                </a:extLst>
              </p:cNvPr>
              <p:cNvSpPr/>
              <p:nvPr/>
            </p:nvSpPr>
            <p:spPr>
              <a:xfrm>
                <a:off x="2109424" y="6014733"/>
                <a:ext cx="3110494" cy="644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32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GB" sz="3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𝑱</m:t>
                        </m:r>
                      </m:e>
                    </m:acc>
                    <m:r>
                      <a:rPr lang="en-GB" sz="32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GB" sz="32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⇉ +</m:t>
                    </m:r>
                    <m:r>
                      <a:rPr lang="en-GB" sz="32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𝒄𝒉𝒂𝒓𝒈𝒆</m:t>
                    </m:r>
                  </m:oMath>
                </a14:m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EF8ADA2-F42A-48E5-BFF0-EC85249D7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424" y="6014733"/>
                <a:ext cx="3110494" cy="644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A0C5A12-E783-43D2-9169-A362355C39EC}"/>
                  </a:ext>
                </a:extLst>
              </p:cNvPr>
              <p:cNvSpPr/>
              <p:nvPr/>
            </p:nvSpPr>
            <p:spPr>
              <a:xfrm>
                <a:off x="6534211" y="6014733"/>
                <a:ext cx="2953437" cy="644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GB" sz="32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𝑱</m:t>
                          </m:r>
                        </m:e>
                      </m:acc>
                      <m:r>
                        <a:rPr lang="en-GB" sz="32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a:rPr lang="en-GB" sz="32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⇆−</m:t>
                      </m:r>
                      <m:r>
                        <a:rPr lang="en-GB" sz="32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𝒄𝒉𝒂𝒓𝒈𝒆</m:t>
                      </m:r>
                    </m:oMath>
                  </m:oMathPara>
                </a14:m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A0C5A12-E783-43D2-9169-A362355C3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211" y="6014733"/>
                <a:ext cx="2953437" cy="644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512F7D-D584-4AE9-AA64-EF5B77A9A5E7}"/>
                  </a:ext>
                </a:extLst>
              </p:cNvPr>
              <p:cNvSpPr/>
              <p:nvPr/>
            </p:nvSpPr>
            <p:spPr>
              <a:xfrm>
                <a:off x="72839" y="1011732"/>
                <a:ext cx="12192000" cy="10814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GB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Therefor, t</a:t>
                </a:r>
                <a:r>
                  <a:rPr 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 amount of current through the element can be written as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GB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⃗"/>
                        <m:ctrlPr>
                          <a:rPr lang="en-GB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𝑑𝐴</m:t>
                        </m:r>
                      </m:e>
                    </m:acc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where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𝑑𝐴</m:t>
                        </m:r>
                      </m:e>
                    </m:acc>
                    <m:r>
                      <a:rPr lang="en-GB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area vector of the element, perpendicular to the element.</a:t>
                </a:r>
                <a:endParaRPr lang="en-GB" sz="2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512F7D-D584-4AE9-AA64-EF5B77A9A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9" y="1011732"/>
                <a:ext cx="12192000" cy="1081450"/>
              </a:xfrm>
              <a:prstGeom prst="rect">
                <a:avLst/>
              </a:prstGeom>
              <a:blipFill>
                <a:blip r:embed="rId9"/>
                <a:stretch>
                  <a:fillRect l="-1050" b="-152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4DFC4F2-EB3F-415B-9EA7-A2B57FA4A4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8040" y="2053417"/>
            <a:ext cx="3021121" cy="245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6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2" grpId="0"/>
      <p:bldP spid="13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B4EDB2-9B5D-4E38-B160-A1F96409852D}"/>
                  </a:ext>
                </a:extLst>
              </p:cNvPr>
              <p:cNvSpPr/>
              <p:nvPr/>
            </p:nvSpPr>
            <p:spPr>
              <a:xfrm>
                <a:off x="0" y="0"/>
                <a:ext cx="317580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3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Drift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3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GB" sz="3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sub>
                    </m:sSub>
                  </m:oMath>
                </a14:m>
                <a:endParaRPr lang="en-GB" sz="3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B4EDB2-9B5D-4E38-B160-A1F9640985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3175806" cy="646331"/>
              </a:xfrm>
              <a:prstGeom prst="rect">
                <a:avLst/>
              </a:prstGeom>
              <a:blipFill>
                <a:blip r:embed="rId2"/>
                <a:stretch>
                  <a:fillRect l="-5758" t="-15094" b="-339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D43B644-DCF0-4F37-A793-C74CA0DA41F0}"/>
              </a:ext>
            </a:extLst>
          </p:cNvPr>
          <p:cNvSpPr txBox="1"/>
          <p:nvPr/>
        </p:nvSpPr>
        <p:spPr>
          <a:xfrm>
            <a:off x="0" y="646331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conductor does not have bias (no applied electric field), 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conduction electrons move randomly, with no net motion in any direction. 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C2990-6129-4519-9429-9E67EA6BD377}"/>
              </a:ext>
            </a:extLst>
          </p:cNvPr>
          <p:cNvSpPr txBox="1"/>
          <p:nvPr/>
        </p:nvSpPr>
        <p:spPr>
          <a:xfrm>
            <a:off x="0" y="4412328"/>
            <a:ext cx="7362226" cy="1077218"/>
          </a:xfrm>
          <a:prstGeom prst="rect">
            <a:avLst/>
          </a:prstGeom>
          <a:solidFill>
            <a:srgbClr val="EEEFE3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is said to be due to positive charges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are propelled by the electric field. </a:t>
            </a: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6450A-8A89-46EC-8ED5-0F0F7F124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91" t="838"/>
          <a:stretch/>
        </p:blipFill>
        <p:spPr>
          <a:xfrm>
            <a:off x="7712310" y="3499350"/>
            <a:ext cx="4324302" cy="290317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B4730B8-7349-4FA8-B280-4946953D5196}"/>
              </a:ext>
            </a:extLst>
          </p:cNvPr>
          <p:cNvGrpSpPr/>
          <p:nvPr/>
        </p:nvGrpSpPr>
        <p:grpSpPr>
          <a:xfrm>
            <a:off x="4336860" y="2032580"/>
            <a:ext cx="2488465" cy="1620000"/>
            <a:chOff x="4336860" y="2032580"/>
            <a:chExt cx="2488465" cy="1620000"/>
          </a:xfrm>
        </p:grpSpPr>
        <p:sp>
          <p:nvSpPr>
            <p:cNvPr id="8" name="Flowchart: Direct Access Storage 7">
              <a:extLst>
                <a:ext uri="{FF2B5EF4-FFF2-40B4-BE49-F238E27FC236}">
                  <a16:creationId xmlns:a16="http://schemas.microsoft.com/office/drawing/2014/main" id="{D33C3A38-ABD9-46A7-B927-5A58365AA8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6860" y="2032580"/>
              <a:ext cx="2488465" cy="1620000"/>
            </a:xfrm>
            <a:prstGeom prst="flowChartMagneticDrum">
              <a:avLst/>
            </a:prstGeom>
            <a:gradFill>
              <a:gsLst>
                <a:gs pos="5000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24000">
                  <a:srgbClr val="B9CBE9"/>
                </a:gs>
                <a:gs pos="76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C42CD19-ADD1-4DE3-9E17-F1CE5C24A9CA}"/>
                </a:ext>
              </a:extLst>
            </p:cNvPr>
            <p:cNvGrpSpPr/>
            <p:nvPr/>
          </p:nvGrpSpPr>
          <p:grpSpPr>
            <a:xfrm>
              <a:off x="4542769" y="2129353"/>
              <a:ext cx="361075" cy="461665"/>
              <a:chOff x="1587903" y="2203979"/>
              <a:chExt cx="361075" cy="461665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5317CD3-6C20-4017-8423-9BDBAF0AF0CF}"/>
                  </a:ext>
                </a:extLst>
              </p:cNvPr>
              <p:cNvSpPr/>
              <p:nvPr/>
            </p:nvSpPr>
            <p:spPr>
              <a:xfrm>
                <a:off x="1587903" y="2246769"/>
                <a:ext cx="361075" cy="4023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700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EAD64A-40AF-4AA8-B1F7-3A2B13BDE880}"/>
                  </a:ext>
                </a:extLst>
              </p:cNvPr>
              <p:cNvSpPr txBox="1"/>
              <p:nvPr/>
            </p:nvSpPr>
            <p:spPr>
              <a:xfrm>
                <a:off x="1598048" y="2203979"/>
                <a:ext cx="317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+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51C679B-EFDD-4913-BD62-D57B74965982}"/>
                </a:ext>
              </a:extLst>
            </p:cNvPr>
            <p:cNvGrpSpPr/>
            <p:nvPr/>
          </p:nvGrpSpPr>
          <p:grpSpPr>
            <a:xfrm>
              <a:off x="4957635" y="2319061"/>
              <a:ext cx="361075" cy="461665"/>
              <a:chOff x="1587903" y="2203979"/>
              <a:chExt cx="361075" cy="461665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8B2FEC0-3AB1-4BF6-808E-D4EF3B5EBDDA}"/>
                  </a:ext>
                </a:extLst>
              </p:cNvPr>
              <p:cNvSpPr/>
              <p:nvPr/>
            </p:nvSpPr>
            <p:spPr>
              <a:xfrm>
                <a:off x="1587903" y="2246769"/>
                <a:ext cx="361075" cy="4023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700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566A22-ED95-4A5B-B8C3-AD4EEEB98225}"/>
                  </a:ext>
                </a:extLst>
              </p:cNvPr>
              <p:cNvSpPr txBox="1"/>
              <p:nvPr/>
            </p:nvSpPr>
            <p:spPr>
              <a:xfrm>
                <a:off x="1598048" y="2203979"/>
                <a:ext cx="317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+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43DAF0D-C284-4FF7-BE23-7194B3857D7D}"/>
                </a:ext>
              </a:extLst>
            </p:cNvPr>
            <p:cNvGrpSpPr/>
            <p:nvPr/>
          </p:nvGrpSpPr>
          <p:grpSpPr>
            <a:xfrm>
              <a:off x="5436002" y="2124111"/>
              <a:ext cx="361075" cy="461665"/>
              <a:chOff x="1587903" y="2203979"/>
              <a:chExt cx="361075" cy="461665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81DD82F-70CB-4BFE-A36C-803AA2D32A73}"/>
                  </a:ext>
                </a:extLst>
              </p:cNvPr>
              <p:cNvSpPr/>
              <p:nvPr/>
            </p:nvSpPr>
            <p:spPr>
              <a:xfrm>
                <a:off x="1587903" y="2246769"/>
                <a:ext cx="361075" cy="4023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700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60935E-D49C-49A5-9563-C77BF3591833}"/>
                  </a:ext>
                </a:extLst>
              </p:cNvPr>
              <p:cNvSpPr txBox="1"/>
              <p:nvPr/>
            </p:nvSpPr>
            <p:spPr>
              <a:xfrm>
                <a:off x="1598048" y="2203979"/>
                <a:ext cx="317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+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013146-2092-4A12-9F16-5CA283B2ECBC}"/>
                </a:ext>
              </a:extLst>
            </p:cNvPr>
            <p:cNvGrpSpPr/>
            <p:nvPr/>
          </p:nvGrpSpPr>
          <p:grpSpPr>
            <a:xfrm>
              <a:off x="4608264" y="2668382"/>
              <a:ext cx="361075" cy="461665"/>
              <a:chOff x="1587903" y="2203979"/>
              <a:chExt cx="361075" cy="461665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6B10A3D-F2AC-4E92-94F3-3C9A1D892E1C}"/>
                  </a:ext>
                </a:extLst>
              </p:cNvPr>
              <p:cNvSpPr/>
              <p:nvPr/>
            </p:nvSpPr>
            <p:spPr>
              <a:xfrm>
                <a:off x="1587903" y="2246769"/>
                <a:ext cx="361075" cy="4023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700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BCB1E4-A807-49AF-8F3F-8974AB6325D4}"/>
                  </a:ext>
                </a:extLst>
              </p:cNvPr>
              <p:cNvSpPr txBox="1"/>
              <p:nvPr/>
            </p:nvSpPr>
            <p:spPr>
              <a:xfrm>
                <a:off x="1598048" y="2203979"/>
                <a:ext cx="317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+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E0BC3A2-EF80-4617-8C81-6818EBB281D1}"/>
                </a:ext>
              </a:extLst>
            </p:cNvPr>
            <p:cNvGrpSpPr/>
            <p:nvPr/>
          </p:nvGrpSpPr>
          <p:grpSpPr>
            <a:xfrm>
              <a:off x="4787242" y="3190915"/>
              <a:ext cx="361075" cy="461665"/>
              <a:chOff x="1587903" y="2203979"/>
              <a:chExt cx="361075" cy="46166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ED1AE62-9BB1-41BE-BD5D-510AA2E6D74B}"/>
                  </a:ext>
                </a:extLst>
              </p:cNvPr>
              <p:cNvSpPr/>
              <p:nvPr/>
            </p:nvSpPr>
            <p:spPr>
              <a:xfrm>
                <a:off x="1587903" y="2246769"/>
                <a:ext cx="361075" cy="4023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700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9951CCB-385C-4534-A14A-9B05D1A4F8F2}"/>
                  </a:ext>
                </a:extLst>
              </p:cNvPr>
              <p:cNvSpPr txBox="1"/>
              <p:nvPr/>
            </p:nvSpPr>
            <p:spPr>
              <a:xfrm>
                <a:off x="1598048" y="2203979"/>
                <a:ext cx="317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+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6066B7A-7F89-479F-8D54-0DF8CA4EA86B}"/>
                </a:ext>
              </a:extLst>
            </p:cNvPr>
            <p:cNvGrpSpPr/>
            <p:nvPr/>
          </p:nvGrpSpPr>
          <p:grpSpPr>
            <a:xfrm>
              <a:off x="5366114" y="2649147"/>
              <a:ext cx="361075" cy="461665"/>
              <a:chOff x="1587903" y="2203979"/>
              <a:chExt cx="361075" cy="46166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840589A-9BB4-4DBE-BA3C-286257681432}"/>
                  </a:ext>
                </a:extLst>
              </p:cNvPr>
              <p:cNvSpPr/>
              <p:nvPr/>
            </p:nvSpPr>
            <p:spPr>
              <a:xfrm>
                <a:off x="1587903" y="2246769"/>
                <a:ext cx="361075" cy="4023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700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8D0B7B-3C8E-467A-A9C4-8EDAE6F7F551}"/>
                  </a:ext>
                </a:extLst>
              </p:cNvPr>
              <p:cNvSpPr txBox="1"/>
              <p:nvPr/>
            </p:nvSpPr>
            <p:spPr>
              <a:xfrm>
                <a:off x="1598048" y="2203979"/>
                <a:ext cx="317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+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8433731-DC7D-4EA2-95C7-7FD6EA75F821}"/>
                </a:ext>
              </a:extLst>
            </p:cNvPr>
            <p:cNvGrpSpPr/>
            <p:nvPr/>
          </p:nvGrpSpPr>
          <p:grpSpPr>
            <a:xfrm>
              <a:off x="5500952" y="3169398"/>
              <a:ext cx="361075" cy="461665"/>
              <a:chOff x="1587903" y="2203979"/>
              <a:chExt cx="361075" cy="46166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FA1CCDB-138A-4461-8E6D-67A65CA39FCD}"/>
                  </a:ext>
                </a:extLst>
              </p:cNvPr>
              <p:cNvSpPr/>
              <p:nvPr/>
            </p:nvSpPr>
            <p:spPr>
              <a:xfrm>
                <a:off x="1587903" y="2246769"/>
                <a:ext cx="361075" cy="40237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7000">
                    <a:schemeClr val="accent2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F159A7-A3AF-4DF3-BFF2-1542C0258683}"/>
                  </a:ext>
                </a:extLst>
              </p:cNvPr>
              <p:cNvSpPr txBox="1"/>
              <p:nvPr/>
            </p:nvSpPr>
            <p:spPr>
              <a:xfrm>
                <a:off x="1598048" y="2203979"/>
                <a:ext cx="3175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+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969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3132</TotalTime>
  <Words>1193</Words>
  <Application>Microsoft Office PowerPoint</Application>
  <PresentationFormat>Widescreen</PresentationFormat>
  <Paragraphs>124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Saad Alkhalifa</dc:creator>
  <cp:lastModifiedBy>Zubayda Saifaldeen</cp:lastModifiedBy>
  <cp:revision>197</cp:revision>
  <dcterms:created xsi:type="dcterms:W3CDTF">2020-01-27T18:46:01Z</dcterms:created>
  <dcterms:modified xsi:type="dcterms:W3CDTF">2022-03-05T20:22:56Z</dcterms:modified>
</cp:coreProperties>
</file>